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31"/>
  </p:notesMasterIdLst>
  <p:sldIdLst>
    <p:sldId id="323" r:id="rId2"/>
    <p:sldId id="277" r:id="rId3"/>
    <p:sldId id="266" r:id="rId4"/>
    <p:sldId id="267" r:id="rId5"/>
    <p:sldId id="302" r:id="rId6"/>
    <p:sldId id="268" r:id="rId7"/>
    <p:sldId id="269" r:id="rId8"/>
    <p:sldId id="270" r:id="rId9"/>
    <p:sldId id="271" r:id="rId10"/>
    <p:sldId id="273" r:id="rId11"/>
    <p:sldId id="275" r:id="rId12"/>
    <p:sldId id="276" r:id="rId13"/>
    <p:sldId id="278" r:id="rId14"/>
    <p:sldId id="294" r:id="rId15"/>
    <p:sldId id="295" r:id="rId16"/>
    <p:sldId id="296" r:id="rId17"/>
    <p:sldId id="297" r:id="rId18"/>
    <p:sldId id="306" r:id="rId19"/>
    <p:sldId id="315" r:id="rId20"/>
    <p:sldId id="316" r:id="rId21"/>
    <p:sldId id="317" r:id="rId22"/>
    <p:sldId id="318" r:id="rId23"/>
    <p:sldId id="319" r:id="rId24"/>
    <p:sldId id="320" r:id="rId25"/>
    <p:sldId id="321" r:id="rId26"/>
    <p:sldId id="322" r:id="rId27"/>
    <p:sldId id="292" r:id="rId28"/>
    <p:sldId id="293" r:id="rId29"/>
    <p:sldId id="32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2F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70" d="100"/>
          <a:sy n="70" d="100"/>
        </p:scale>
        <p:origin x="63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B8AE10-1867-444C-8916-FC9AFAD1577C}" type="datetimeFigureOut">
              <a:rPr lang="en-IN" smtClean="0"/>
              <a:t>17-03-2023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9D5E6-9B4E-4B47-882E-3E431AAEED4D}" type="slidenum">
              <a:rPr lang="en-IN" smtClean="0"/>
              <a:t>‹#›</a:t>
            </a:fld>
            <a:endParaRPr lang="en-IN"/>
          </a:p>
        </p:txBody>
      </p:sp>
    </p:spTree>
    <p:extLst>
      <p:ext uri="{BB962C8B-B14F-4D97-AF65-F5344CB8AC3E}">
        <p14:creationId xmlns:p14="http://schemas.microsoft.com/office/powerpoint/2010/main" val="3297656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buClr>
                <a:schemeClr val="dk1"/>
              </a:buClr>
            </a:pPr>
            <a:endParaRPr/>
          </a:p>
        </p:txBody>
      </p:sp>
      <p:sp>
        <p:nvSpPr>
          <p:cNvPr id="96" name="Google Shape;96;p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860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710407" y="4925408"/>
            <a:ext cx="5683250" cy="4029879"/>
          </a:xfrm>
          <a:prstGeom prst="rect">
            <a:avLst/>
          </a:prstGeom>
        </p:spPr>
        <p:txBody>
          <a:bodyPr spcFirstLastPara="1" wrap="square" lIns="99059" tIns="49516" rIns="99059" bIns="49516" anchor="t" anchorCtr="0">
            <a:noAutofit/>
          </a:bodyPr>
          <a:lstStyle/>
          <a:p>
            <a:pPr marL="0" indent="0"/>
            <a:endParaRPr/>
          </a:p>
        </p:txBody>
      </p:sp>
      <p:sp>
        <p:nvSpPr>
          <p:cNvPr id="102" name="Google Shape;102;p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997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buClr>
                <a:schemeClr val="dk1"/>
              </a:buClr>
              <a:buSzPts val="1200"/>
            </a:pPr>
            <a:endParaRPr/>
          </a:p>
        </p:txBody>
      </p:sp>
      <p:sp>
        <p:nvSpPr>
          <p:cNvPr id="114" name="Google Shape;114;p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2134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AB321CE-6D00-44B6-9D4B-E25D42EB61C5}" type="datetimeFigureOut">
              <a:rPr lang="en-IN" smtClean="0"/>
              <a:t>17-03-2023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920EDC-3468-413C-B9C6-E3561E837543}" type="slidenum">
              <a:rPr lang="en-IN" smtClean="0"/>
              <a:t>‹#›</a:t>
            </a:fld>
            <a:endParaRPr lang="en-IN"/>
          </a:p>
        </p:txBody>
      </p:sp>
    </p:spTree>
    <p:extLst>
      <p:ext uri="{BB962C8B-B14F-4D97-AF65-F5344CB8AC3E}">
        <p14:creationId xmlns:p14="http://schemas.microsoft.com/office/powerpoint/2010/main" val="538851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AB321CE-6D00-44B6-9D4B-E25D42EB61C5}" type="datetimeFigureOut">
              <a:rPr lang="en-IN" smtClean="0"/>
              <a:t>17-03-2023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920EDC-3468-413C-B9C6-E3561E837543}" type="slidenum">
              <a:rPr lang="en-IN" smtClean="0"/>
              <a:t>‹#›</a:t>
            </a:fld>
            <a:endParaRPr lang="en-IN"/>
          </a:p>
        </p:txBody>
      </p:sp>
    </p:spTree>
    <p:extLst>
      <p:ext uri="{BB962C8B-B14F-4D97-AF65-F5344CB8AC3E}">
        <p14:creationId xmlns:p14="http://schemas.microsoft.com/office/powerpoint/2010/main" val="66630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AB321CE-6D00-44B6-9D4B-E25D42EB61C5}" type="datetimeFigureOut">
              <a:rPr lang="en-IN" smtClean="0"/>
              <a:t>17-03-2023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920EDC-3468-413C-B9C6-E3561E837543}" type="slidenum">
              <a:rPr lang="en-IN" smtClean="0"/>
              <a:t>‹#›</a:t>
            </a:fld>
            <a:endParaRPr lang="en-IN"/>
          </a:p>
        </p:txBody>
      </p:sp>
    </p:spTree>
    <p:extLst>
      <p:ext uri="{BB962C8B-B14F-4D97-AF65-F5344CB8AC3E}">
        <p14:creationId xmlns:p14="http://schemas.microsoft.com/office/powerpoint/2010/main" val="1017308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AB321CE-6D00-44B6-9D4B-E25D42EB61C5}" type="datetimeFigureOut">
              <a:rPr lang="en-IN" smtClean="0"/>
              <a:t>17-03-2023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920EDC-3468-413C-B9C6-E3561E837543}" type="slidenum">
              <a:rPr lang="en-IN" smtClean="0"/>
              <a:t>‹#›</a:t>
            </a:fld>
            <a:endParaRPr lang="en-IN"/>
          </a:p>
        </p:txBody>
      </p:sp>
    </p:spTree>
    <p:extLst>
      <p:ext uri="{BB962C8B-B14F-4D97-AF65-F5344CB8AC3E}">
        <p14:creationId xmlns:p14="http://schemas.microsoft.com/office/powerpoint/2010/main" val="2644723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B321CE-6D00-44B6-9D4B-E25D42EB61C5}" type="datetimeFigureOut">
              <a:rPr lang="en-IN" smtClean="0"/>
              <a:t>17-03-2023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920EDC-3468-413C-B9C6-E3561E837543}" type="slidenum">
              <a:rPr lang="en-IN" smtClean="0"/>
              <a:t>‹#›</a:t>
            </a:fld>
            <a:endParaRPr lang="en-IN"/>
          </a:p>
        </p:txBody>
      </p:sp>
    </p:spTree>
    <p:extLst>
      <p:ext uri="{BB962C8B-B14F-4D97-AF65-F5344CB8AC3E}">
        <p14:creationId xmlns:p14="http://schemas.microsoft.com/office/powerpoint/2010/main" val="4206075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AB321CE-6D00-44B6-9D4B-E25D42EB61C5}" type="datetimeFigureOut">
              <a:rPr lang="en-IN" smtClean="0"/>
              <a:t>17-03-2023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920EDC-3468-413C-B9C6-E3561E837543}" type="slidenum">
              <a:rPr lang="en-IN" smtClean="0"/>
              <a:t>‹#›</a:t>
            </a:fld>
            <a:endParaRPr lang="en-IN"/>
          </a:p>
        </p:txBody>
      </p:sp>
    </p:spTree>
    <p:extLst>
      <p:ext uri="{BB962C8B-B14F-4D97-AF65-F5344CB8AC3E}">
        <p14:creationId xmlns:p14="http://schemas.microsoft.com/office/powerpoint/2010/main" val="3761244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AB321CE-6D00-44B6-9D4B-E25D42EB61C5}" type="datetimeFigureOut">
              <a:rPr lang="en-IN" smtClean="0"/>
              <a:t>17-03-2023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7920EDC-3468-413C-B9C6-E3561E837543}" type="slidenum">
              <a:rPr lang="en-IN" smtClean="0"/>
              <a:t>‹#›</a:t>
            </a:fld>
            <a:endParaRPr lang="en-IN"/>
          </a:p>
        </p:txBody>
      </p:sp>
    </p:spTree>
    <p:extLst>
      <p:ext uri="{BB962C8B-B14F-4D97-AF65-F5344CB8AC3E}">
        <p14:creationId xmlns:p14="http://schemas.microsoft.com/office/powerpoint/2010/main" val="4286725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AB321CE-6D00-44B6-9D4B-E25D42EB61C5}" type="datetimeFigureOut">
              <a:rPr lang="en-IN" smtClean="0"/>
              <a:t>17-03-2023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7920EDC-3468-413C-B9C6-E3561E837543}" type="slidenum">
              <a:rPr lang="en-IN" smtClean="0"/>
              <a:t>‹#›</a:t>
            </a:fld>
            <a:endParaRPr lang="en-IN"/>
          </a:p>
        </p:txBody>
      </p:sp>
    </p:spTree>
    <p:extLst>
      <p:ext uri="{BB962C8B-B14F-4D97-AF65-F5344CB8AC3E}">
        <p14:creationId xmlns:p14="http://schemas.microsoft.com/office/powerpoint/2010/main" val="148987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B321CE-6D00-44B6-9D4B-E25D42EB61C5}" type="datetimeFigureOut">
              <a:rPr lang="en-IN" smtClean="0"/>
              <a:t>17-03-2023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7920EDC-3468-413C-B9C6-E3561E837543}" type="slidenum">
              <a:rPr lang="en-IN" smtClean="0"/>
              <a:t>‹#›</a:t>
            </a:fld>
            <a:endParaRPr lang="en-IN"/>
          </a:p>
        </p:txBody>
      </p:sp>
    </p:spTree>
    <p:extLst>
      <p:ext uri="{BB962C8B-B14F-4D97-AF65-F5344CB8AC3E}">
        <p14:creationId xmlns:p14="http://schemas.microsoft.com/office/powerpoint/2010/main" val="95976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B321CE-6D00-44B6-9D4B-E25D42EB61C5}" type="datetimeFigureOut">
              <a:rPr lang="en-IN" smtClean="0"/>
              <a:t>17-03-2023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920EDC-3468-413C-B9C6-E3561E837543}" type="slidenum">
              <a:rPr lang="en-IN" smtClean="0"/>
              <a:t>‹#›</a:t>
            </a:fld>
            <a:endParaRPr lang="en-IN"/>
          </a:p>
        </p:txBody>
      </p:sp>
    </p:spTree>
    <p:extLst>
      <p:ext uri="{BB962C8B-B14F-4D97-AF65-F5344CB8AC3E}">
        <p14:creationId xmlns:p14="http://schemas.microsoft.com/office/powerpoint/2010/main" val="243037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B321CE-6D00-44B6-9D4B-E25D42EB61C5}" type="datetimeFigureOut">
              <a:rPr lang="en-IN" smtClean="0"/>
              <a:t>17-03-2023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920EDC-3468-413C-B9C6-E3561E837543}" type="slidenum">
              <a:rPr lang="en-IN" smtClean="0"/>
              <a:t>‹#›</a:t>
            </a:fld>
            <a:endParaRPr lang="en-IN"/>
          </a:p>
        </p:txBody>
      </p:sp>
    </p:spTree>
    <p:extLst>
      <p:ext uri="{BB962C8B-B14F-4D97-AF65-F5344CB8AC3E}">
        <p14:creationId xmlns:p14="http://schemas.microsoft.com/office/powerpoint/2010/main" val="3021174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B321CE-6D00-44B6-9D4B-E25D42EB61C5}" type="datetimeFigureOut">
              <a:rPr lang="en-IN" smtClean="0"/>
              <a:t>17-03-2023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920EDC-3468-413C-B9C6-E3561E837543}" type="slidenum">
              <a:rPr lang="en-IN" smtClean="0"/>
              <a:t>‹#›</a:t>
            </a:fld>
            <a:endParaRPr lang="en-IN"/>
          </a:p>
        </p:txBody>
      </p:sp>
    </p:spTree>
    <p:extLst>
      <p:ext uri="{BB962C8B-B14F-4D97-AF65-F5344CB8AC3E}">
        <p14:creationId xmlns:p14="http://schemas.microsoft.com/office/powerpoint/2010/main" val="240595639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9.tmp"/></Relationships>
</file>

<file path=ppt/slides/_rels/slide1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2.tmp"/></Relationships>
</file>

<file path=ppt/slides/_rels/slide1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5.tmp"/></Relationships>
</file>

<file path=ppt/slides/_rels/slide17.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8.tmp"/></Relationships>
</file>

<file path=ppt/slides/_rels/slide18.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7.xml"/><Relationship Id="rId4" Type="http://schemas.openxmlformats.org/officeDocument/2006/relationships/image" Target="../media/image31.tmp"/></Relationships>
</file>

<file path=ppt/slides/_rels/slide1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7.xml"/><Relationship Id="rId4" Type="http://schemas.openxmlformats.org/officeDocument/2006/relationships/image" Target="../media/image34.tm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7.xml"/><Relationship Id="rId4" Type="http://schemas.openxmlformats.org/officeDocument/2006/relationships/image" Target="../media/image37.tmp"/></Relationships>
</file>

<file path=ppt/slides/_rels/slide21.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agicbricks.com/property-for-rent/residential-real-estate?bedroom=2,3,4&amp;proptype=MultistoreyApartment"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185" y="-478272"/>
            <a:ext cx="12190815" cy="6253316"/>
          </a:xfrm>
          <a:prstGeom prst="rect">
            <a:avLst/>
          </a:prstGeom>
          <a:noFill/>
          <a:ln>
            <a:noFill/>
          </a:ln>
        </p:spPr>
      </p:pic>
      <p:sp>
        <p:nvSpPr>
          <p:cNvPr id="99" name="Google Shape;99;p1"/>
          <p:cNvSpPr txBox="1"/>
          <p:nvPr/>
        </p:nvSpPr>
        <p:spPr>
          <a:xfrm>
            <a:off x="889914" y="3705258"/>
            <a:ext cx="10594164" cy="127723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600"/>
              </a:spcAft>
              <a:buNone/>
            </a:pPr>
            <a:r>
              <a:rPr lang="en-IN" sz="3000" b="0" i="0" u="none" strike="noStrike" cap="none" dirty="0">
                <a:solidFill>
                  <a:schemeClr val="tx1"/>
                </a:solidFill>
                <a:latin typeface="BankGothic Md BT" panose="020B0807020203060204" pitchFamily="34" charset="0"/>
                <a:ea typeface="Calibri"/>
                <a:cs typeface="Calibri"/>
                <a:sym typeface="Calibri"/>
              </a:rPr>
              <a:t>Analysing the most chosen area to stay based on particular factors(mainly </a:t>
            </a:r>
            <a:r>
              <a:rPr lang="en-IN" sz="3000" b="0" i="0" u="none" strike="noStrike" cap="none" dirty="0" err="1">
                <a:solidFill>
                  <a:schemeClr val="tx1"/>
                </a:solidFill>
                <a:latin typeface="BankGothic Md BT" panose="020B0807020203060204" pitchFamily="34" charset="0"/>
                <a:ea typeface="Calibri"/>
                <a:cs typeface="Calibri"/>
                <a:sym typeface="Calibri"/>
              </a:rPr>
              <a:t>price,location,bhk</a:t>
            </a:r>
            <a:r>
              <a:rPr lang="en-IN" sz="3000" b="0" i="0" u="none" strike="noStrike" cap="none" dirty="0">
                <a:solidFill>
                  <a:schemeClr val="tx1"/>
                </a:solidFill>
                <a:latin typeface="BankGothic Md BT" panose="020B0807020203060204" pitchFamily="34" charset="0"/>
                <a:ea typeface="Calibri"/>
                <a:cs typeface="Calibri"/>
                <a:sym typeface="Calibri"/>
              </a:rPr>
              <a:t>)</a:t>
            </a:r>
          </a:p>
        </p:txBody>
      </p:sp>
      <p:sp>
        <p:nvSpPr>
          <p:cNvPr id="3" name="Google Shape;99;p1">
            <a:extLst>
              <a:ext uri="{FF2B5EF4-FFF2-40B4-BE49-F238E27FC236}">
                <a16:creationId xmlns:a16="http://schemas.microsoft.com/office/drawing/2014/main" xmlns="" id="{8165E9EB-6797-2F1E-60E4-838066D218BC}"/>
              </a:ext>
            </a:extLst>
          </p:cNvPr>
          <p:cNvSpPr txBox="1"/>
          <p:nvPr/>
        </p:nvSpPr>
        <p:spPr>
          <a:xfrm>
            <a:off x="231151" y="5794664"/>
            <a:ext cx="4085209" cy="923289"/>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45700" rIns="91425" bIns="45700" anchor="t" anchorCtr="0">
            <a:spAutoFit/>
          </a:bodyPr>
          <a:lstStyle/>
          <a:p>
            <a:pPr marL="0" marR="0" lvl="0" indent="0" rtl="0">
              <a:spcBef>
                <a:spcPts val="0"/>
              </a:spcBef>
              <a:spcAft>
                <a:spcPts val="0"/>
              </a:spcAft>
              <a:buNone/>
            </a:pPr>
            <a:r>
              <a:rPr lang="en-IN" sz="1800" dirty="0">
                <a:solidFill>
                  <a:srgbClr val="C00000"/>
                </a:solidFill>
                <a:latin typeface="Times New Roman" panose="02020603050405020304" pitchFamily="18" charset="0"/>
                <a:cs typeface="Times New Roman" panose="02020603050405020304" pitchFamily="18" charset="0"/>
                <a:sym typeface="Calibri"/>
              </a:rPr>
              <a:t>BY:</a:t>
            </a:r>
          </a:p>
          <a:p>
            <a:r>
              <a:rPr lang="en-IN" dirty="0">
                <a:solidFill>
                  <a:srgbClr val="C00000"/>
                </a:solidFill>
                <a:latin typeface="Times New Roman" panose="02020603050405020304" pitchFamily="18" charset="0"/>
                <a:cs typeface="Times New Roman" panose="02020603050405020304" pitchFamily="18" charset="0"/>
                <a:sym typeface="Calibri"/>
              </a:rPr>
              <a:t>CHEKKARA SHRIJANI</a:t>
            </a:r>
            <a:endParaRPr lang="en-IN" sz="1800" dirty="0">
              <a:solidFill>
                <a:srgbClr val="C00000"/>
              </a:solidFill>
              <a:latin typeface="Times New Roman" panose="02020603050405020304" pitchFamily="18" charset="0"/>
              <a:cs typeface="Times New Roman" panose="02020603050405020304" pitchFamily="18" charset="0"/>
            </a:endParaRPr>
          </a:p>
          <a:p>
            <a:pPr marL="0" marR="0" lvl="0" indent="0" rtl="0">
              <a:spcBef>
                <a:spcPts val="0"/>
              </a:spcBef>
              <a:spcAft>
                <a:spcPts val="0"/>
              </a:spcAft>
              <a:buNone/>
            </a:pPr>
            <a:r>
              <a:rPr lang="en-IN" dirty="0">
                <a:solidFill>
                  <a:srgbClr val="C00000"/>
                </a:solidFill>
                <a:latin typeface="Times New Roman" panose="02020603050405020304" pitchFamily="18" charset="0"/>
                <a:cs typeface="Times New Roman" panose="02020603050405020304" pitchFamily="18" charset="0"/>
                <a:sym typeface="Calibri"/>
              </a:rPr>
              <a:t>PERECHARLA VENU</a:t>
            </a:r>
            <a:endParaRPr lang="en-IN" sz="1800" dirty="0">
              <a:solidFill>
                <a:srgbClr val="C00000"/>
              </a:solidFill>
              <a:latin typeface="Times New Roman" panose="02020603050405020304" pitchFamily="18" charset="0"/>
              <a:cs typeface="Times New Roman" panose="02020603050405020304" pitchFamily="18" charset="0"/>
              <a:sym typeface="Calibri"/>
            </a:endParaRPr>
          </a:p>
        </p:txBody>
      </p:sp>
      <p:pic>
        <p:nvPicPr>
          <p:cNvPr id="6" name="Picture 2" descr="https://img2.cgtrader.com/items/2545679/2a7f54ab2e/cartoon-village-house-3d-model-max-obj-3ds-fbx-m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1344" y="1533942"/>
            <a:ext cx="2412734" cy="18095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Different Types of Houses: List of House Types with Pictures • 7ES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962" y="1533942"/>
            <a:ext cx="1520793" cy="2268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1">
            <a:extLst>
              <a:ext uri="{FF2B5EF4-FFF2-40B4-BE49-F238E27FC236}">
                <a16:creationId xmlns:a16="http://schemas.microsoft.com/office/drawing/2014/main" xmlns="" id="{ECCB8A33-45B2-7E46-91BC-5AE81D675500}"/>
              </a:ext>
            </a:extLst>
          </p:cNvPr>
          <p:cNvSpPr txBox="1"/>
          <p:nvPr/>
        </p:nvSpPr>
        <p:spPr>
          <a:xfrm>
            <a:off x="484910" y="81004"/>
            <a:ext cx="4575350" cy="72323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rtl="0">
              <a:lnSpc>
                <a:spcPct val="120000"/>
              </a:lnSpc>
              <a:spcBef>
                <a:spcPts val="0"/>
              </a:spcBef>
              <a:spcAft>
                <a:spcPts val="600"/>
              </a:spcAft>
              <a:buNone/>
            </a:pPr>
            <a:r>
              <a:rPr lang="en-IN" sz="3000" b="1" u="sng" spc="200" dirty="0">
                <a:solidFill>
                  <a:schemeClr val="tx1"/>
                </a:solidFill>
                <a:latin typeface="Calibri" panose="020F0502020204030204" pitchFamily="34" charset="0"/>
                <a:cs typeface="Calibri" panose="020F0502020204030204" pitchFamily="34" charset="0"/>
                <a:sym typeface="Calibri"/>
              </a:rPr>
              <a:t>Data Cleaning Steps</a:t>
            </a:r>
            <a:r>
              <a:rPr lang="en-IN" sz="2800" b="1" spc="200" dirty="0">
                <a:solidFill>
                  <a:schemeClr val="tx1"/>
                </a:solidFill>
                <a:latin typeface="Calibri" panose="020F0502020204030204" pitchFamily="34" charset="0"/>
                <a:cs typeface="Calibri" panose="020F0502020204030204" pitchFamily="34" charset="0"/>
                <a:sym typeface="Calibri"/>
              </a:rPr>
              <a:t> :</a:t>
            </a:r>
            <a:endParaRPr lang="en-IN" sz="2800" b="1" spc="200" dirty="0">
              <a:solidFill>
                <a:schemeClr val="tx1"/>
              </a:solidFill>
              <a:latin typeface="Calibri" panose="020F0502020204030204" pitchFamily="34" charset="0"/>
              <a:cs typeface="Calibri" panose="020F0502020204030204" pitchFamily="34" charset="0"/>
            </a:endParaRPr>
          </a:p>
        </p:txBody>
      </p:sp>
      <p:sp>
        <p:nvSpPr>
          <p:cNvPr id="3" name="Google Shape;99;p1">
            <a:extLst>
              <a:ext uri="{FF2B5EF4-FFF2-40B4-BE49-F238E27FC236}">
                <a16:creationId xmlns:a16="http://schemas.microsoft.com/office/drawing/2014/main" xmlns="" id="{716C109A-3B47-B963-FFD5-46D02CD65D60}"/>
              </a:ext>
            </a:extLst>
          </p:cNvPr>
          <p:cNvSpPr txBox="1"/>
          <p:nvPr/>
        </p:nvSpPr>
        <p:spPr>
          <a:xfrm>
            <a:off x="484910" y="897403"/>
            <a:ext cx="11584845" cy="1203366"/>
          </a:xfrm>
          <a:prstGeom prst="rect">
            <a:avLst/>
          </a:prstGeom>
          <a:noFill/>
          <a:ln>
            <a:noFill/>
          </a:ln>
        </p:spPr>
        <p:txBody>
          <a:bodyPr spcFirstLastPara="1" wrap="square" lIns="91425" tIns="45700" rIns="91425" bIns="45700" anchor="t" anchorCtr="0">
            <a:spAutoFit/>
          </a:bodyPr>
          <a:lstStyle/>
          <a:p>
            <a:pPr marL="61200">
              <a:lnSpc>
                <a:spcPct val="105000"/>
              </a:lnSpc>
              <a:spcAft>
                <a:spcPts val="600"/>
              </a:spcAft>
              <a:buClr>
                <a:schemeClr val="accent1">
                  <a:lumMod val="50000"/>
                </a:schemeClr>
              </a:buClr>
              <a:buSzPct val="75000"/>
            </a:pPr>
            <a:r>
              <a:rPr lang="en-US" sz="1600" b="0" i="0" dirty="0">
                <a:solidFill>
                  <a:schemeClr val="tx1">
                    <a:lumMod val="95000"/>
                    <a:lumOff val="5000"/>
                  </a:schemeClr>
                </a:solidFill>
                <a:effectLst/>
                <a:latin typeface="Merriweather" panose="00000500000000000000" pitchFamily="2" charset="0"/>
              </a:rPr>
              <a:t>Data cleaning is the process of fixing or removing incorrect, corrupted, incorrectly formatted, </a:t>
            </a:r>
            <a:r>
              <a:rPr lang="en-US" sz="1600" i="0" dirty="0">
                <a:solidFill>
                  <a:schemeClr val="tx1">
                    <a:lumMod val="95000"/>
                    <a:lumOff val="5000"/>
                  </a:schemeClr>
                </a:solidFill>
                <a:effectLst/>
                <a:latin typeface="Merriweather" panose="00000500000000000000" pitchFamily="2" charset="0"/>
              </a:rPr>
              <a:t>duplicate</a:t>
            </a:r>
            <a:r>
              <a:rPr lang="en-US" sz="1600" b="0" i="0" dirty="0">
                <a:solidFill>
                  <a:schemeClr val="tx1">
                    <a:lumMod val="95000"/>
                    <a:lumOff val="5000"/>
                  </a:schemeClr>
                </a:solidFill>
                <a:effectLst/>
                <a:latin typeface="Merriweather" panose="00000500000000000000" pitchFamily="2" charset="0"/>
              </a:rPr>
              <a:t>, or incomplete data within a </a:t>
            </a:r>
            <a:r>
              <a:rPr lang="en-US" sz="1600" b="0" i="0" dirty="0" err="1">
                <a:solidFill>
                  <a:schemeClr val="tx1">
                    <a:lumMod val="95000"/>
                    <a:lumOff val="5000"/>
                  </a:schemeClr>
                </a:solidFill>
                <a:effectLst/>
                <a:latin typeface="Merriweather" panose="00000500000000000000" pitchFamily="2" charset="0"/>
              </a:rPr>
              <a:t>dataset.When</a:t>
            </a:r>
            <a:r>
              <a:rPr lang="en-US" sz="1600" b="0" i="0" dirty="0">
                <a:solidFill>
                  <a:schemeClr val="tx1">
                    <a:lumMod val="95000"/>
                    <a:lumOff val="5000"/>
                  </a:schemeClr>
                </a:solidFill>
                <a:effectLst/>
                <a:latin typeface="Merriweather" panose="00000500000000000000" pitchFamily="2" charset="0"/>
              </a:rPr>
              <a:t> combining multiple data sources, there are many opportunities for data to be duplicated or mislabeled.  If data is incorrect, outcomes and algorithms are unreliable, even though they may look correct</a:t>
            </a:r>
            <a:endParaRPr lang="en-US" sz="1100" b="1" kern="100" spc="11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xmlns="" id="{C0663C29-F5F0-7DC6-9E0D-6546A026E082}"/>
              </a:ext>
            </a:extLst>
          </p:cNvPr>
          <p:cNvSpPr txBox="1"/>
          <p:nvPr/>
        </p:nvSpPr>
        <p:spPr>
          <a:xfrm>
            <a:off x="590534" y="2029447"/>
            <a:ext cx="11601466" cy="5601533"/>
          </a:xfrm>
          <a:prstGeom prst="rect">
            <a:avLst/>
          </a:prstGeom>
          <a:noFill/>
        </p:spPr>
        <p:txBody>
          <a:bodyPr wrap="square" rtlCol="0">
            <a:spAutoFit/>
          </a:bodyPr>
          <a:lstStyle/>
          <a:p>
            <a:pPr>
              <a:buSzPct val="120000"/>
            </a:pPr>
            <a:r>
              <a:rPr lang="en-US" b="1" i="0" dirty="0">
                <a:solidFill>
                  <a:srgbClr val="000000"/>
                </a:solidFill>
                <a:effectLst/>
                <a:latin typeface="Benton Sans Book"/>
              </a:rPr>
              <a:t>STEP:1</a:t>
            </a:r>
            <a:r>
              <a:rPr lang="en-US" b="0" i="0" dirty="0">
                <a:solidFill>
                  <a:srgbClr val="000000"/>
                </a:solidFill>
                <a:effectLst/>
                <a:latin typeface="Benton Sans Book"/>
              </a:rPr>
              <a:t> Remove irrelevant observations</a:t>
            </a:r>
          </a:p>
          <a:p>
            <a:pPr marL="285750" indent="-285750">
              <a:buSzPct val="120000"/>
              <a:buFont typeface="Courier New" panose="02070309020205020404" pitchFamily="49" charset="0"/>
              <a:buChar char="o"/>
            </a:pPr>
            <a:r>
              <a:rPr lang="en-US" dirty="0">
                <a:solidFill>
                  <a:srgbClr val="000000"/>
                </a:solidFill>
                <a:latin typeface="Benton Sans Book"/>
              </a:rPr>
              <a:t> Here in our data we had mainly 3 irrelevant observations:</a:t>
            </a:r>
          </a:p>
          <a:p>
            <a:pPr marL="285750" indent="-285750">
              <a:buSzPct val="120000"/>
              <a:buFont typeface="Courier New" panose="02070309020205020404" pitchFamily="49" charset="0"/>
              <a:buChar char="o"/>
            </a:pPr>
            <a:r>
              <a:rPr lang="en-US" b="0" i="0" dirty="0">
                <a:solidFill>
                  <a:srgbClr val="000000"/>
                </a:solidFill>
                <a:effectLst/>
                <a:latin typeface="Benton Sans Book"/>
              </a:rPr>
              <a:t> location column had special characters</a:t>
            </a:r>
          </a:p>
          <a:p>
            <a:pPr marL="342900" indent="-342900">
              <a:buSzPct val="120000"/>
              <a:buFont typeface="Courier New" panose="02070309020205020404" pitchFamily="49" charset="0"/>
              <a:buChar char="o"/>
            </a:pPr>
            <a:r>
              <a:rPr lang="en-US" dirty="0">
                <a:solidFill>
                  <a:srgbClr val="000000"/>
                </a:solidFill>
                <a:latin typeface="Benton Sans Book"/>
              </a:rPr>
              <a:t> price column had special characters like </a:t>
            </a:r>
            <a:r>
              <a:rPr lang="en-IN" b="0" i="0" dirty="0">
                <a:solidFill>
                  <a:srgbClr val="71777D"/>
                </a:solidFill>
                <a:effectLst/>
                <a:latin typeface="Arial" panose="020B0604020202020204" pitchFamily="34" charset="0"/>
              </a:rPr>
              <a:t>₹</a:t>
            </a:r>
            <a:r>
              <a:rPr lang="en-US" b="0" i="0" dirty="0">
                <a:solidFill>
                  <a:srgbClr val="000000"/>
                </a:solidFill>
                <a:effectLst/>
                <a:latin typeface="Benton Sans Book"/>
              </a:rPr>
              <a:t>,Lac</a:t>
            </a:r>
          </a:p>
          <a:p>
            <a:pPr marL="342900" indent="-342900">
              <a:buSzPct val="120000"/>
              <a:buFont typeface="Courier New" panose="02070309020205020404" pitchFamily="49" charset="0"/>
              <a:buChar char="o"/>
            </a:pPr>
            <a:r>
              <a:rPr lang="en-US" dirty="0">
                <a:solidFill>
                  <a:srgbClr val="000000"/>
                </a:solidFill>
                <a:latin typeface="Benton Sans Book"/>
              </a:rPr>
              <a:t> price column had different data type(float) which could lead to more outliers</a:t>
            </a:r>
            <a:endParaRPr lang="en-US" b="0" i="0" dirty="0">
              <a:solidFill>
                <a:srgbClr val="000000"/>
              </a:solidFill>
              <a:effectLst/>
              <a:latin typeface="Benton Sans Book"/>
            </a:endParaRPr>
          </a:p>
          <a:p>
            <a:pPr>
              <a:buSzPct val="120000"/>
            </a:pPr>
            <a:r>
              <a:rPr lang="en-US" b="1" i="0" dirty="0">
                <a:solidFill>
                  <a:srgbClr val="000000"/>
                </a:solidFill>
                <a:effectLst/>
                <a:latin typeface="Benton Sans Book"/>
              </a:rPr>
              <a:t>STEP:2</a:t>
            </a:r>
            <a:r>
              <a:rPr lang="en-US" b="0" i="0" dirty="0">
                <a:solidFill>
                  <a:srgbClr val="000000"/>
                </a:solidFill>
                <a:effectLst/>
                <a:latin typeface="Benton Sans Book"/>
              </a:rPr>
              <a:t> Fix structural errors</a:t>
            </a:r>
          </a:p>
          <a:p>
            <a:pPr marL="342900" indent="-342900">
              <a:buSzPct val="120000"/>
              <a:buFont typeface="Courier New" panose="02070309020205020404" pitchFamily="49" charset="0"/>
              <a:buChar char="o"/>
            </a:pPr>
            <a:r>
              <a:rPr lang="en-US" dirty="0">
                <a:solidFill>
                  <a:srgbClr val="000000"/>
                </a:solidFill>
                <a:latin typeface="Benton Sans Book"/>
              </a:rPr>
              <a:t>We had several </a:t>
            </a:r>
            <a:r>
              <a:rPr lang="en-US" sz="1400" b="0" i="0" dirty="0">
                <a:solidFill>
                  <a:srgbClr val="333333"/>
                </a:solidFill>
                <a:effectLst/>
                <a:latin typeface="Merriweather" panose="00000500000000000000" pitchFamily="2" charset="0"/>
              </a:rPr>
              <a:t>naming conventions, typos, or incorrect capitalization</a:t>
            </a:r>
            <a:endParaRPr lang="en-US" sz="1400" b="0" i="0" dirty="0">
              <a:solidFill>
                <a:srgbClr val="000000"/>
              </a:solidFill>
              <a:effectLst/>
              <a:latin typeface="Benton Sans Book"/>
            </a:endParaRPr>
          </a:p>
          <a:p>
            <a:pPr>
              <a:buSzPct val="120000"/>
            </a:pPr>
            <a:r>
              <a:rPr lang="en-US" b="1" i="0" dirty="0">
                <a:solidFill>
                  <a:srgbClr val="000000"/>
                </a:solidFill>
                <a:effectLst/>
                <a:latin typeface="Benton Sans Book"/>
              </a:rPr>
              <a:t>STEP:3</a:t>
            </a:r>
            <a:r>
              <a:rPr lang="en-US" b="0" i="0" dirty="0">
                <a:solidFill>
                  <a:srgbClr val="000000"/>
                </a:solidFill>
                <a:effectLst/>
                <a:latin typeface="Benton Sans Book"/>
              </a:rPr>
              <a:t> Filter unwanted outliers</a:t>
            </a:r>
          </a:p>
          <a:p>
            <a:pPr marL="342900" indent="-342900">
              <a:buSzPct val="120000"/>
              <a:buFont typeface="Courier New" panose="02070309020205020404" pitchFamily="49" charset="0"/>
              <a:buChar char="o"/>
            </a:pPr>
            <a:r>
              <a:rPr lang="en-US" dirty="0">
                <a:solidFill>
                  <a:srgbClr val="000000"/>
                </a:solidFill>
                <a:latin typeface="Benton Sans Book"/>
              </a:rPr>
              <a:t>We have removed unwanted outliers </a:t>
            </a:r>
            <a:endParaRPr lang="en-US" b="0" i="0" dirty="0">
              <a:solidFill>
                <a:srgbClr val="000000"/>
              </a:solidFill>
              <a:effectLst/>
              <a:latin typeface="Benton Sans Book"/>
            </a:endParaRPr>
          </a:p>
          <a:p>
            <a:pPr>
              <a:buSzPct val="120000"/>
            </a:pPr>
            <a:r>
              <a:rPr lang="en-US" b="1" i="0" dirty="0">
                <a:solidFill>
                  <a:srgbClr val="000000"/>
                </a:solidFill>
                <a:effectLst/>
                <a:latin typeface="Benton Sans Book"/>
              </a:rPr>
              <a:t>STEP4</a:t>
            </a:r>
            <a:r>
              <a:rPr lang="en-US" b="0" i="0" dirty="0">
                <a:solidFill>
                  <a:srgbClr val="000000"/>
                </a:solidFill>
                <a:effectLst/>
                <a:latin typeface="Benton Sans Book"/>
              </a:rPr>
              <a:t>:Handle missing data</a:t>
            </a:r>
          </a:p>
          <a:p>
            <a:pPr marL="285750" indent="-285750">
              <a:buSzPct val="120000"/>
              <a:buFont typeface="Courier New" panose="02070309020205020404" pitchFamily="49" charset="0"/>
              <a:buChar char="o"/>
            </a:pPr>
            <a:r>
              <a:rPr lang="en-US" dirty="0">
                <a:solidFill>
                  <a:srgbClr val="000000"/>
                </a:solidFill>
                <a:latin typeface="Benton Sans Book"/>
              </a:rPr>
              <a:t>We have replaced missing data with nan and used imputation method also.</a:t>
            </a:r>
            <a:endParaRPr lang="en-US" b="0" i="0" dirty="0">
              <a:solidFill>
                <a:srgbClr val="000000"/>
              </a:solidFill>
              <a:effectLst/>
              <a:latin typeface="Benton Sans Book"/>
            </a:endParaRPr>
          </a:p>
          <a:p>
            <a:pPr algn="l">
              <a:buSzPct val="120000"/>
            </a:pPr>
            <a:r>
              <a:rPr lang="en-US" b="1" dirty="0">
                <a:solidFill>
                  <a:srgbClr val="000000"/>
                </a:solidFill>
                <a:latin typeface="Benton Sans Book"/>
              </a:rPr>
              <a:t>STEP5:</a:t>
            </a:r>
            <a:r>
              <a:rPr lang="en-US" dirty="0">
                <a:solidFill>
                  <a:srgbClr val="000000"/>
                </a:solidFill>
                <a:latin typeface="Benton Sans Book"/>
              </a:rPr>
              <a:t> </a:t>
            </a:r>
            <a:r>
              <a:rPr lang="en-US" b="0" i="0" dirty="0">
                <a:solidFill>
                  <a:srgbClr val="000000"/>
                </a:solidFill>
                <a:effectLst/>
                <a:latin typeface="Benton Sans Book"/>
              </a:rPr>
              <a:t>Validate and QA</a:t>
            </a:r>
          </a:p>
          <a:p>
            <a:pPr algn="l"/>
            <a:r>
              <a:rPr lang="en-US" sz="1400" b="0" i="0" dirty="0">
                <a:solidFill>
                  <a:srgbClr val="333333"/>
                </a:solidFill>
                <a:effectLst/>
                <a:latin typeface="Merriweather" panose="00000500000000000000" pitchFamily="2" charset="0"/>
              </a:rPr>
              <a:t> </a:t>
            </a:r>
            <a:r>
              <a:rPr lang="en-US" sz="1400" b="0" i="0" dirty="0">
                <a:solidFill>
                  <a:srgbClr val="333333"/>
                </a:solidFill>
                <a:effectLst/>
                <a:latin typeface="Arial" panose="020B0604020202020204" pitchFamily="34" charset="0"/>
                <a:cs typeface="Arial" panose="020B0604020202020204" pitchFamily="34" charset="0"/>
              </a:rPr>
              <a:t>At the end of the data cleaning process, you should be able to answer these questions as a part of basic validation:</a:t>
            </a:r>
          </a:p>
          <a:p>
            <a:pPr marL="285750" indent="-285750" algn="l">
              <a:buFont typeface="Courier New" panose="02070309020205020404" pitchFamily="49" charset="0"/>
              <a:buChar char="o"/>
            </a:pPr>
            <a:r>
              <a:rPr lang="en-US" sz="1400" b="0" i="0" dirty="0">
                <a:solidFill>
                  <a:srgbClr val="333333"/>
                </a:solidFill>
                <a:effectLst/>
                <a:latin typeface="Arial" panose="020B0604020202020204" pitchFamily="34" charset="0"/>
                <a:cs typeface="Arial" panose="020B0604020202020204" pitchFamily="34" charset="0"/>
              </a:rPr>
              <a:t>Does the data make sense?</a:t>
            </a:r>
          </a:p>
          <a:p>
            <a:pPr marL="285750" indent="-285750" algn="l">
              <a:buFont typeface="Courier New" panose="02070309020205020404" pitchFamily="49" charset="0"/>
              <a:buChar char="o"/>
            </a:pPr>
            <a:r>
              <a:rPr lang="en-US" sz="1400" b="0" i="0" dirty="0">
                <a:solidFill>
                  <a:srgbClr val="333333"/>
                </a:solidFill>
                <a:effectLst/>
                <a:latin typeface="Arial" panose="020B0604020202020204" pitchFamily="34" charset="0"/>
                <a:cs typeface="Arial" panose="020B0604020202020204" pitchFamily="34" charset="0"/>
              </a:rPr>
              <a:t>Does the data follow the appropriate rules for its field?</a:t>
            </a:r>
          </a:p>
          <a:p>
            <a:pPr marL="285750" indent="-285750" algn="l">
              <a:buFont typeface="Courier New" panose="02070309020205020404" pitchFamily="49" charset="0"/>
              <a:buChar char="o"/>
            </a:pPr>
            <a:r>
              <a:rPr lang="en-US" sz="1400" b="0" i="0" dirty="0">
                <a:solidFill>
                  <a:srgbClr val="333333"/>
                </a:solidFill>
                <a:effectLst/>
                <a:latin typeface="Arial" panose="020B0604020202020204" pitchFamily="34" charset="0"/>
                <a:cs typeface="Arial" panose="020B0604020202020204" pitchFamily="34" charset="0"/>
              </a:rPr>
              <a:t>Does it prove or disprove your working theory, or bring any insight to light?</a:t>
            </a:r>
          </a:p>
          <a:p>
            <a:pPr marL="285750" indent="-285750" algn="l">
              <a:buFont typeface="Courier New" panose="02070309020205020404" pitchFamily="49" charset="0"/>
              <a:buChar char="o"/>
            </a:pPr>
            <a:r>
              <a:rPr lang="en-US" sz="1400" b="0" i="0" dirty="0">
                <a:solidFill>
                  <a:srgbClr val="333333"/>
                </a:solidFill>
                <a:effectLst/>
                <a:latin typeface="Arial" panose="020B0604020202020204" pitchFamily="34" charset="0"/>
                <a:cs typeface="Arial" panose="020B0604020202020204" pitchFamily="34" charset="0"/>
              </a:rPr>
              <a:t>Can you find trends in the data to help you form your next theory?</a:t>
            </a:r>
          </a:p>
          <a:p>
            <a:endParaRPr lang="en-US" b="0" i="0" dirty="0">
              <a:solidFill>
                <a:srgbClr val="000000"/>
              </a:solidFill>
              <a:effectLst/>
              <a:latin typeface="Arial" panose="020B0604020202020204" pitchFamily="34" charset="0"/>
              <a:cs typeface="Arial" panose="020B0604020202020204" pitchFamily="34" charset="0"/>
            </a:endParaRPr>
          </a:p>
          <a:p>
            <a:endParaRPr lang="en-US" b="0" i="0" dirty="0">
              <a:solidFill>
                <a:srgbClr val="000000"/>
              </a:solidFill>
              <a:effectLst/>
              <a:latin typeface="Arial" panose="020B0604020202020204" pitchFamily="34" charset="0"/>
              <a:cs typeface="Arial" panose="020B0604020202020204" pitchFamily="34" charset="0"/>
            </a:endParaRPr>
          </a:p>
          <a:p>
            <a:endParaRPr lang="en-US" b="0" i="0" dirty="0">
              <a:solidFill>
                <a:srgbClr val="000000"/>
              </a:solidFill>
              <a:effectLst/>
              <a:latin typeface="Benton Sans Book"/>
            </a:endParaRPr>
          </a:p>
          <a:p>
            <a:endParaRPr lang="en-IN" dirty="0"/>
          </a:p>
        </p:txBody>
      </p:sp>
      <p:pic>
        <p:nvPicPr>
          <p:cNvPr id="5" name="Picture 2" descr="http://innomatics.in/wp-content/uploads/2023/01/Innomatics-Log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56" y="6433134"/>
            <a:ext cx="2378043" cy="4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43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1">
            <a:extLst>
              <a:ext uri="{FF2B5EF4-FFF2-40B4-BE49-F238E27FC236}">
                <a16:creationId xmlns:a16="http://schemas.microsoft.com/office/drawing/2014/main" xmlns="" id="{ECCB8A33-45B2-7E46-91BC-5AE81D675500}"/>
              </a:ext>
            </a:extLst>
          </p:cNvPr>
          <p:cNvSpPr txBox="1"/>
          <p:nvPr/>
        </p:nvSpPr>
        <p:spPr>
          <a:xfrm>
            <a:off x="594942" y="195140"/>
            <a:ext cx="4527663" cy="72323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rtl="0">
              <a:lnSpc>
                <a:spcPct val="120000"/>
              </a:lnSpc>
              <a:spcBef>
                <a:spcPts val="0"/>
              </a:spcBef>
              <a:spcAft>
                <a:spcPts val="600"/>
              </a:spcAft>
              <a:buNone/>
            </a:pPr>
            <a:r>
              <a:rPr lang="en-IN" sz="3000" b="1" u="sng" spc="200" dirty="0">
                <a:solidFill>
                  <a:schemeClr val="tx1"/>
                </a:solidFill>
                <a:latin typeface="Calibri" panose="020F0502020204030204" pitchFamily="34" charset="0"/>
                <a:cs typeface="Calibri" panose="020F0502020204030204" pitchFamily="34" charset="0"/>
                <a:sym typeface="Calibri"/>
              </a:rPr>
              <a:t>Cleaned Dataframe</a:t>
            </a:r>
            <a:r>
              <a:rPr lang="en-IN" sz="2800" b="1" spc="200" dirty="0">
                <a:solidFill>
                  <a:schemeClr val="tx1"/>
                </a:solidFill>
                <a:latin typeface="Calibri" panose="020F0502020204030204" pitchFamily="34" charset="0"/>
                <a:cs typeface="Calibri" panose="020F0502020204030204" pitchFamily="34" charset="0"/>
                <a:sym typeface="Calibri"/>
              </a:rPr>
              <a:t> :</a:t>
            </a:r>
            <a:endParaRPr lang="en-IN" sz="2800" b="1" spc="200" dirty="0">
              <a:solidFill>
                <a:schemeClr val="tx1"/>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594942" y="1023406"/>
            <a:ext cx="8201025" cy="5400675"/>
          </a:xfrm>
          <a:prstGeom prst="rect">
            <a:avLst/>
          </a:prstGeom>
        </p:spPr>
      </p:pic>
      <p:pic>
        <p:nvPicPr>
          <p:cNvPr id="6" name="Picture 2" descr="http://innomatics.in/wp-content/uploads/2023/01/Innomatics-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956"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597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1">
            <a:extLst>
              <a:ext uri="{FF2B5EF4-FFF2-40B4-BE49-F238E27FC236}">
                <a16:creationId xmlns:a16="http://schemas.microsoft.com/office/drawing/2014/main" xmlns="" id="{ECCB8A33-45B2-7E46-91BC-5AE81D675500}"/>
              </a:ext>
            </a:extLst>
          </p:cNvPr>
          <p:cNvSpPr txBox="1"/>
          <p:nvPr/>
        </p:nvSpPr>
        <p:spPr>
          <a:xfrm>
            <a:off x="594941" y="224636"/>
            <a:ext cx="10099953" cy="72323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a:lnSpc>
                <a:spcPct val="120000"/>
              </a:lnSpc>
              <a:spcAft>
                <a:spcPts val="600"/>
              </a:spcAft>
            </a:pPr>
            <a:r>
              <a:rPr lang="en-IN" sz="3000" b="1" u="sng" spc="200" dirty="0">
                <a:latin typeface="Calibri" panose="020F0502020204030204" pitchFamily="34" charset="0"/>
                <a:cs typeface="Calibri" panose="020F0502020204030204" pitchFamily="34" charset="0"/>
                <a:sym typeface="Calibri"/>
              </a:rPr>
              <a:t>Classification</a:t>
            </a:r>
            <a:r>
              <a:rPr lang="en-IN" sz="3000" b="1" u="sng" spc="200" dirty="0">
                <a:solidFill>
                  <a:schemeClr val="tx1"/>
                </a:solidFill>
                <a:latin typeface="Calibri" panose="020F0502020204030204" pitchFamily="34" charset="0"/>
                <a:cs typeface="Calibri" panose="020F0502020204030204" pitchFamily="34" charset="0"/>
                <a:sym typeface="Calibri"/>
              </a:rPr>
              <a:t> of Continuous and Categorical Data</a:t>
            </a:r>
            <a:r>
              <a:rPr lang="en-IN" sz="2800" b="1" spc="200" dirty="0">
                <a:solidFill>
                  <a:schemeClr val="tx1"/>
                </a:solidFill>
                <a:latin typeface="Calibri" panose="020F0502020204030204" pitchFamily="34" charset="0"/>
                <a:cs typeface="Calibri" panose="020F0502020204030204" pitchFamily="34" charset="0"/>
                <a:sym typeface="Calibri"/>
              </a:rPr>
              <a:t> :</a:t>
            </a:r>
            <a:endParaRPr lang="en-IN" sz="2800" b="1" spc="200" dirty="0">
              <a:solidFill>
                <a:schemeClr val="tx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xmlns="" id="{5FB6CBFF-B9A3-42DF-4299-C29E5637A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41" y="947871"/>
            <a:ext cx="12192000" cy="5236198"/>
          </a:xfrm>
          <a:prstGeom prst="rect">
            <a:avLst/>
          </a:prstGeom>
        </p:spPr>
      </p:pic>
      <p:pic>
        <p:nvPicPr>
          <p:cNvPr id="4" name="Picture 2" descr="http://innomatics.in/wp-content/uploads/2023/01/Innomatics-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956"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590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1">
            <a:extLst>
              <a:ext uri="{FF2B5EF4-FFF2-40B4-BE49-F238E27FC236}">
                <a16:creationId xmlns:a16="http://schemas.microsoft.com/office/drawing/2014/main" xmlns="" id="{ECCB8A33-45B2-7E46-91BC-5AE81D675500}"/>
              </a:ext>
            </a:extLst>
          </p:cNvPr>
          <p:cNvSpPr txBox="1"/>
          <p:nvPr/>
        </p:nvSpPr>
        <p:spPr>
          <a:xfrm>
            <a:off x="594942" y="303292"/>
            <a:ext cx="5501058" cy="72323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a:lnSpc>
                <a:spcPct val="120000"/>
              </a:lnSpc>
              <a:spcAft>
                <a:spcPts val="600"/>
              </a:spcAft>
            </a:pPr>
            <a:r>
              <a:rPr lang="en-IN" sz="3000" b="1" u="sng" spc="200" dirty="0">
                <a:solidFill>
                  <a:schemeClr val="tx1"/>
                </a:solidFill>
                <a:latin typeface="Calibri" panose="020F0502020204030204" pitchFamily="34" charset="0"/>
                <a:cs typeface="Calibri" panose="020F0502020204030204" pitchFamily="34" charset="0"/>
                <a:sym typeface="Calibri"/>
              </a:rPr>
              <a:t>Data Visualization</a:t>
            </a:r>
            <a:r>
              <a:rPr lang="en-IN" sz="2800" b="1" spc="200" dirty="0">
                <a:solidFill>
                  <a:schemeClr val="tx1"/>
                </a:solidFill>
                <a:latin typeface="Calibri" panose="020F0502020204030204" pitchFamily="34" charset="0"/>
                <a:cs typeface="Calibri" panose="020F0502020204030204" pitchFamily="34" charset="0"/>
                <a:sym typeface="Calibri"/>
              </a:rPr>
              <a:t> :</a:t>
            </a:r>
            <a:endParaRPr lang="en-IN" sz="2800" b="1" spc="200" dirty="0">
              <a:solidFill>
                <a:schemeClr val="tx1"/>
              </a:solidFill>
              <a:latin typeface="Calibri" panose="020F0502020204030204" pitchFamily="34" charset="0"/>
              <a:cs typeface="Calibri" panose="020F0502020204030204" pitchFamily="34" charset="0"/>
            </a:endParaRPr>
          </a:p>
        </p:txBody>
      </p:sp>
      <p:pic>
        <p:nvPicPr>
          <p:cNvPr id="3" name="Picture 2" descr="Image result for data visualization">
            <a:extLst>
              <a:ext uri="{FF2B5EF4-FFF2-40B4-BE49-F238E27FC236}">
                <a16:creationId xmlns:a16="http://schemas.microsoft.com/office/drawing/2014/main" xmlns="" id="{3ECA8719-D28D-D041-F85E-FEB92D590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76" y="1516715"/>
            <a:ext cx="10273553" cy="48392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innomatics.in/wp-content/uploads/2023/01/Innomatics-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956"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239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A5232D5-2582-3CD7-9B63-D9694E30B7E2}"/>
              </a:ext>
            </a:extLst>
          </p:cNvPr>
          <p:cNvSpPr txBox="1"/>
          <p:nvPr/>
        </p:nvSpPr>
        <p:spPr>
          <a:xfrm>
            <a:off x="4081669" y="304799"/>
            <a:ext cx="2881366" cy="52322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IN" sz="2800" b="1" dirty="0">
                <a:solidFill>
                  <a:srgbClr val="FF0000"/>
                </a:solidFill>
              </a:rPr>
              <a:t>OBSERVING PRICE</a:t>
            </a:r>
          </a:p>
        </p:txBody>
      </p:sp>
      <p:sp>
        <p:nvSpPr>
          <p:cNvPr id="4" name="TextBox 3">
            <a:extLst>
              <a:ext uri="{FF2B5EF4-FFF2-40B4-BE49-F238E27FC236}">
                <a16:creationId xmlns:a16="http://schemas.microsoft.com/office/drawing/2014/main" xmlns="" id="{43A5C961-4AF0-DCF9-6725-3C6329DF9239}"/>
              </a:ext>
            </a:extLst>
          </p:cNvPr>
          <p:cNvSpPr txBox="1"/>
          <p:nvPr/>
        </p:nvSpPr>
        <p:spPr>
          <a:xfrm>
            <a:off x="594798" y="1141200"/>
            <a:ext cx="1774588" cy="369332"/>
          </a:xfrm>
          <a:prstGeom prst="rect">
            <a:avLst/>
          </a:prstGeom>
          <a:noFill/>
        </p:spPr>
        <p:txBody>
          <a:bodyPr wrap="none" rtlCol="0">
            <a:spAutoFit/>
          </a:bodyPr>
          <a:lstStyle/>
          <a:p>
            <a:r>
              <a:rPr lang="en-IN" b="1" dirty="0">
                <a:solidFill>
                  <a:schemeClr val="accent6">
                    <a:lumMod val="75000"/>
                  </a:schemeClr>
                </a:solidFill>
              </a:rPr>
              <a:t>PRICE VS COUNT</a:t>
            </a:r>
          </a:p>
        </p:txBody>
      </p:sp>
      <p:sp>
        <p:nvSpPr>
          <p:cNvPr id="6" name="TextBox 5">
            <a:extLst>
              <a:ext uri="{FF2B5EF4-FFF2-40B4-BE49-F238E27FC236}">
                <a16:creationId xmlns:a16="http://schemas.microsoft.com/office/drawing/2014/main" xmlns="" id="{8A87F27B-BB5C-EA1C-5086-FF1E08BF6C27}"/>
              </a:ext>
            </a:extLst>
          </p:cNvPr>
          <p:cNvSpPr txBox="1"/>
          <p:nvPr/>
        </p:nvSpPr>
        <p:spPr>
          <a:xfrm>
            <a:off x="5608009" y="1141200"/>
            <a:ext cx="1896481" cy="369332"/>
          </a:xfrm>
          <a:prstGeom prst="rect">
            <a:avLst/>
          </a:prstGeom>
          <a:noFill/>
        </p:spPr>
        <p:txBody>
          <a:bodyPr wrap="none" rtlCol="0">
            <a:spAutoFit/>
          </a:bodyPr>
          <a:lstStyle/>
          <a:p>
            <a:r>
              <a:rPr lang="en-IN" b="1" dirty="0">
                <a:solidFill>
                  <a:schemeClr val="accent6">
                    <a:lumMod val="75000"/>
                  </a:schemeClr>
                </a:solidFill>
              </a:rPr>
              <a:t>PRICE VS DENSITY</a:t>
            </a:r>
          </a:p>
        </p:txBody>
      </p:sp>
      <p:sp>
        <p:nvSpPr>
          <p:cNvPr id="7" name="TextBox 6">
            <a:extLst>
              <a:ext uri="{FF2B5EF4-FFF2-40B4-BE49-F238E27FC236}">
                <a16:creationId xmlns:a16="http://schemas.microsoft.com/office/drawing/2014/main" xmlns="" id="{A477DD54-19DB-D48C-A3BA-83B291AC38DC}"/>
              </a:ext>
            </a:extLst>
          </p:cNvPr>
          <p:cNvSpPr txBox="1"/>
          <p:nvPr/>
        </p:nvSpPr>
        <p:spPr>
          <a:xfrm>
            <a:off x="218291" y="5046921"/>
            <a:ext cx="5118828" cy="923330"/>
          </a:xfrm>
          <a:prstGeom prst="rect">
            <a:avLst/>
          </a:prstGeom>
          <a:noFill/>
        </p:spPr>
        <p:txBody>
          <a:bodyPr wrap="square" rtlCol="0">
            <a:spAutoFit/>
          </a:bodyPr>
          <a:lstStyle/>
          <a:p>
            <a:pPr marL="285750" indent="-285750">
              <a:buFont typeface="Wingdings" panose="05000000000000000000" pitchFamily="2" charset="2"/>
              <a:buChar char="ü"/>
            </a:pPr>
            <a:r>
              <a:rPr lang="en-IN" b="1" i="1" dirty="0"/>
              <a:t>INSIGHTS</a:t>
            </a:r>
            <a:r>
              <a:rPr lang="en-IN" dirty="0"/>
              <a:t>:</a:t>
            </a:r>
          </a:p>
          <a:p>
            <a:pPr marL="285750" indent="-285750">
              <a:buFont typeface="Wingdings" panose="05000000000000000000" pitchFamily="2" charset="2"/>
              <a:buChar char="ü"/>
            </a:pPr>
            <a:r>
              <a:rPr lang="en-US" dirty="0"/>
              <a:t>here there is more demand for house of price rent=5000 as the count is highest 135</a:t>
            </a:r>
            <a:endParaRPr lang="en-IN" dirty="0"/>
          </a:p>
        </p:txBody>
      </p:sp>
      <p:pic>
        <p:nvPicPr>
          <p:cNvPr id="5" name="Picture 4">
            <a:extLst>
              <a:ext uri="{FF2B5EF4-FFF2-40B4-BE49-F238E27FC236}">
                <a16:creationId xmlns:a16="http://schemas.microsoft.com/office/drawing/2014/main" xmlns="" id="{0D51729D-1105-3B33-C2A0-6BD177C0AEB5}"/>
              </a:ext>
            </a:extLst>
          </p:cNvPr>
          <p:cNvPicPr>
            <a:picLocks noChangeAspect="1"/>
          </p:cNvPicPr>
          <p:nvPr/>
        </p:nvPicPr>
        <p:blipFill rotWithShape="1">
          <a:blip r:embed="rId2">
            <a:extLst>
              <a:ext uri="{28A0092B-C50C-407E-A947-70E740481C1C}">
                <a14:useLocalDpi xmlns:a14="http://schemas.microsoft.com/office/drawing/2010/main" val="0"/>
              </a:ext>
            </a:extLst>
          </a:blip>
          <a:srcRect l="16404" t="23167" r="54023" b="46663"/>
          <a:stretch/>
        </p:blipFill>
        <p:spPr>
          <a:xfrm>
            <a:off x="469084" y="1787531"/>
            <a:ext cx="4371857" cy="3134093"/>
          </a:xfrm>
          <a:prstGeom prst="rect">
            <a:avLst/>
          </a:prstGeom>
        </p:spPr>
      </p:pic>
      <p:pic>
        <p:nvPicPr>
          <p:cNvPr id="9" name="Picture 8">
            <a:extLst>
              <a:ext uri="{FF2B5EF4-FFF2-40B4-BE49-F238E27FC236}">
                <a16:creationId xmlns:a16="http://schemas.microsoft.com/office/drawing/2014/main" xmlns="" id="{8F0ADA2D-0EF7-C2DA-43BB-6BBF15C96C28}"/>
              </a:ext>
            </a:extLst>
          </p:cNvPr>
          <p:cNvPicPr>
            <a:picLocks noChangeAspect="1"/>
          </p:cNvPicPr>
          <p:nvPr/>
        </p:nvPicPr>
        <p:blipFill rotWithShape="1">
          <a:blip r:embed="rId3">
            <a:extLst>
              <a:ext uri="{28A0092B-C50C-407E-A947-70E740481C1C}">
                <a14:useLocalDpi xmlns:a14="http://schemas.microsoft.com/office/drawing/2010/main" val="0"/>
              </a:ext>
            </a:extLst>
          </a:blip>
          <a:srcRect l="10870" t="36521" r="53912" b="15749"/>
          <a:stretch/>
        </p:blipFill>
        <p:spPr>
          <a:xfrm>
            <a:off x="8594759" y="1712361"/>
            <a:ext cx="3053643" cy="3259391"/>
          </a:xfrm>
          <a:prstGeom prst="rect">
            <a:avLst/>
          </a:prstGeom>
        </p:spPr>
      </p:pic>
      <p:pic>
        <p:nvPicPr>
          <p:cNvPr id="10" name="Picture 9">
            <a:extLst>
              <a:ext uri="{FF2B5EF4-FFF2-40B4-BE49-F238E27FC236}">
                <a16:creationId xmlns:a16="http://schemas.microsoft.com/office/drawing/2014/main" xmlns="" id="{331DE962-6E41-C68E-DC8C-4105638FCBD2}"/>
              </a:ext>
            </a:extLst>
          </p:cNvPr>
          <p:cNvPicPr>
            <a:picLocks noChangeAspect="1"/>
          </p:cNvPicPr>
          <p:nvPr/>
        </p:nvPicPr>
        <p:blipFill rotWithShape="1">
          <a:blip r:embed="rId4">
            <a:extLst>
              <a:ext uri="{28A0092B-C50C-407E-A947-70E740481C1C}">
                <a14:useLocalDpi xmlns:a14="http://schemas.microsoft.com/office/drawing/2010/main" val="0"/>
              </a:ext>
            </a:extLst>
          </a:blip>
          <a:srcRect l="11740" t="27683" r="25675" b="35022"/>
          <a:stretch/>
        </p:blipFill>
        <p:spPr>
          <a:xfrm>
            <a:off x="5438269" y="1712362"/>
            <a:ext cx="2881366" cy="3334559"/>
          </a:xfrm>
          <a:prstGeom prst="rect">
            <a:avLst/>
          </a:prstGeom>
        </p:spPr>
      </p:pic>
      <p:pic>
        <p:nvPicPr>
          <p:cNvPr id="11" name="Picture 2" descr="http://innomatics.in/wp-content/uploads/2023/01/Innomatics-Logo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956"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D939EBF1-2DC3-C2B9-8C6B-69350FDD9D38}"/>
              </a:ext>
            </a:extLst>
          </p:cNvPr>
          <p:cNvSpPr txBox="1"/>
          <p:nvPr/>
        </p:nvSpPr>
        <p:spPr>
          <a:xfrm>
            <a:off x="5750175" y="5046921"/>
            <a:ext cx="5527805" cy="923330"/>
          </a:xfrm>
          <a:prstGeom prst="rect">
            <a:avLst/>
          </a:prstGeom>
          <a:noFill/>
        </p:spPr>
        <p:txBody>
          <a:bodyPr wrap="square" rtlCol="0">
            <a:spAutoFit/>
          </a:bodyPr>
          <a:lstStyle/>
          <a:p>
            <a:r>
              <a:rPr lang="en-IN" b="1" i="1" dirty="0"/>
              <a:t>INSIGHTS:</a:t>
            </a:r>
          </a:p>
          <a:p>
            <a:r>
              <a:rPr lang="en-IN" dirty="0"/>
              <a:t>Price maximum density at Price 17000,the curve increases from 0 to 17000 and then falls gradually</a:t>
            </a:r>
          </a:p>
        </p:txBody>
      </p:sp>
    </p:spTree>
    <p:extLst>
      <p:ext uri="{BB962C8B-B14F-4D97-AF65-F5344CB8AC3E}">
        <p14:creationId xmlns:p14="http://schemas.microsoft.com/office/powerpoint/2010/main" val="3404603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792B777-A0F4-C0F9-5A26-15B222A4386D}"/>
              </a:ext>
            </a:extLst>
          </p:cNvPr>
          <p:cNvSpPr txBox="1"/>
          <p:nvPr/>
        </p:nvSpPr>
        <p:spPr>
          <a:xfrm>
            <a:off x="4081669" y="304799"/>
            <a:ext cx="2881366" cy="52322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IN" sz="2800" b="1" dirty="0">
                <a:solidFill>
                  <a:srgbClr val="FF0000"/>
                </a:solidFill>
              </a:rPr>
              <a:t>OBSERVING PRICE</a:t>
            </a:r>
          </a:p>
        </p:txBody>
      </p:sp>
      <p:pic>
        <p:nvPicPr>
          <p:cNvPr id="10" name="Picture 9">
            <a:extLst>
              <a:ext uri="{FF2B5EF4-FFF2-40B4-BE49-F238E27FC236}">
                <a16:creationId xmlns:a16="http://schemas.microsoft.com/office/drawing/2014/main" xmlns="" id="{ABBF1EB8-A06E-3D21-5E2C-5B9367A81BB8}"/>
              </a:ext>
            </a:extLst>
          </p:cNvPr>
          <p:cNvPicPr>
            <a:picLocks noChangeAspect="1"/>
          </p:cNvPicPr>
          <p:nvPr/>
        </p:nvPicPr>
        <p:blipFill rotWithShape="1">
          <a:blip r:embed="rId2">
            <a:extLst>
              <a:ext uri="{28A0092B-C50C-407E-A947-70E740481C1C}">
                <a14:useLocalDpi xmlns:a14="http://schemas.microsoft.com/office/drawing/2010/main" val="0"/>
              </a:ext>
            </a:extLst>
          </a:blip>
          <a:srcRect l="11487" t="48116" r="30236" b="18067"/>
          <a:stretch/>
        </p:blipFill>
        <p:spPr>
          <a:xfrm>
            <a:off x="490329" y="1485108"/>
            <a:ext cx="3591340" cy="3233530"/>
          </a:xfrm>
          <a:prstGeom prst="rect">
            <a:avLst/>
          </a:prstGeom>
        </p:spPr>
      </p:pic>
      <p:sp>
        <p:nvSpPr>
          <p:cNvPr id="11" name="TextBox 10">
            <a:extLst>
              <a:ext uri="{FF2B5EF4-FFF2-40B4-BE49-F238E27FC236}">
                <a16:creationId xmlns:a16="http://schemas.microsoft.com/office/drawing/2014/main" xmlns="" id="{81DBB382-5269-DD9A-BD74-1F58E412B94C}"/>
              </a:ext>
            </a:extLst>
          </p:cNvPr>
          <p:cNvSpPr txBox="1"/>
          <p:nvPr/>
        </p:nvSpPr>
        <p:spPr>
          <a:xfrm>
            <a:off x="140238" y="4946753"/>
            <a:ext cx="4855830" cy="1477328"/>
          </a:xfrm>
          <a:prstGeom prst="rect">
            <a:avLst/>
          </a:prstGeom>
          <a:noFill/>
        </p:spPr>
        <p:txBody>
          <a:bodyPr wrap="square" rtlCol="0">
            <a:spAutoFit/>
          </a:bodyPr>
          <a:lstStyle/>
          <a:p>
            <a:pPr marL="285750" indent="-285750">
              <a:buFont typeface="Wingdings" panose="05000000000000000000" pitchFamily="2" charset="2"/>
              <a:buChar char="ü"/>
            </a:pPr>
            <a:r>
              <a:rPr lang="en-US" dirty="0"/>
              <a:t>I</a:t>
            </a:r>
            <a:r>
              <a:rPr lang="en-US" b="1" i="1" dirty="0"/>
              <a:t>NSIGHTS</a:t>
            </a:r>
            <a:r>
              <a:rPr lang="en-US" dirty="0"/>
              <a:t>: </a:t>
            </a:r>
          </a:p>
          <a:p>
            <a:pPr marL="285750" indent="-285750">
              <a:buFont typeface="Wingdings" panose="05000000000000000000" pitchFamily="2" charset="2"/>
              <a:buChar char="ü"/>
            </a:pPr>
            <a:r>
              <a:rPr lang="en-US" dirty="0"/>
              <a:t>The price of Flats ranges between 10,000 to 35,000 quartiles the median quartile 15,000 and the outlier is out of range 1,50,000</a:t>
            </a:r>
          </a:p>
          <a:p>
            <a:endParaRPr lang="en-IN" dirty="0"/>
          </a:p>
        </p:txBody>
      </p:sp>
      <p:sp>
        <p:nvSpPr>
          <p:cNvPr id="12" name="TextBox 11">
            <a:extLst>
              <a:ext uri="{FF2B5EF4-FFF2-40B4-BE49-F238E27FC236}">
                <a16:creationId xmlns:a16="http://schemas.microsoft.com/office/drawing/2014/main" xmlns="" id="{77DBAF13-2FB1-3CBF-3381-D82A4529AACD}"/>
              </a:ext>
            </a:extLst>
          </p:cNvPr>
          <p:cNvSpPr txBox="1"/>
          <p:nvPr/>
        </p:nvSpPr>
        <p:spPr>
          <a:xfrm>
            <a:off x="5064502" y="1064230"/>
            <a:ext cx="1898533" cy="369332"/>
          </a:xfrm>
          <a:prstGeom prst="rect">
            <a:avLst/>
          </a:prstGeom>
          <a:noFill/>
        </p:spPr>
        <p:txBody>
          <a:bodyPr wrap="none" rtlCol="0">
            <a:spAutoFit/>
          </a:bodyPr>
          <a:lstStyle/>
          <a:p>
            <a:r>
              <a:rPr lang="en-IN" dirty="0"/>
              <a:t>PRICE VS FURNISH</a:t>
            </a:r>
          </a:p>
        </p:txBody>
      </p:sp>
      <p:pic>
        <p:nvPicPr>
          <p:cNvPr id="14" name="Picture 13">
            <a:extLst>
              <a:ext uri="{FF2B5EF4-FFF2-40B4-BE49-F238E27FC236}">
                <a16:creationId xmlns:a16="http://schemas.microsoft.com/office/drawing/2014/main" xmlns="" id="{309E96C6-D5E7-E895-ACB4-97195269C813}"/>
              </a:ext>
            </a:extLst>
          </p:cNvPr>
          <p:cNvPicPr>
            <a:picLocks noChangeAspect="1"/>
          </p:cNvPicPr>
          <p:nvPr/>
        </p:nvPicPr>
        <p:blipFill rotWithShape="1">
          <a:blip r:embed="rId3">
            <a:extLst>
              <a:ext uri="{28A0092B-C50C-407E-A947-70E740481C1C}">
                <a14:useLocalDpi xmlns:a14="http://schemas.microsoft.com/office/drawing/2010/main" val="0"/>
              </a:ext>
            </a:extLst>
          </a:blip>
          <a:srcRect l="18074" t="50000" r="19848" b="16228"/>
          <a:stretch/>
        </p:blipFill>
        <p:spPr>
          <a:xfrm>
            <a:off x="4638262" y="1669774"/>
            <a:ext cx="2561142" cy="3011171"/>
          </a:xfrm>
          <a:prstGeom prst="rect">
            <a:avLst/>
          </a:prstGeom>
        </p:spPr>
      </p:pic>
      <p:sp>
        <p:nvSpPr>
          <p:cNvPr id="19" name="TextBox 18">
            <a:extLst>
              <a:ext uri="{FF2B5EF4-FFF2-40B4-BE49-F238E27FC236}">
                <a16:creationId xmlns:a16="http://schemas.microsoft.com/office/drawing/2014/main" xmlns="" id="{143BBCA8-DFA4-3DF5-5583-CBB6A71EC89B}"/>
              </a:ext>
            </a:extLst>
          </p:cNvPr>
          <p:cNvSpPr txBox="1"/>
          <p:nvPr/>
        </p:nvSpPr>
        <p:spPr>
          <a:xfrm>
            <a:off x="8269356" y="1112943"/>
            <a:ext cx="2341667" cy="369332"/>
          </a:xfrm>
          <a:prstGeom prst="rect">
            <a:avLst/>
          </a:prstGeom>
          <a:noFill/>
        </p:spPr>
        <p:txBody>
          <a:bodyPr wrap="none" rtlCol="0">
            <a:spAutoFit/>
          </a:bodyPr>
          <a:lstStyle/>
          <a:p>
            <a:r>
              <a:rPr lang="en-IN" dirty="0"/>
              <a:t>PRICE VS CARPET AREA</a:t>
            </a:r>
          </a:p>
        </p:txBody>
      </p:sp>
      <p:pic>
        <p:nvPicPr>
          <p:cNvPr id="20" name="Picture 19">
            <a:extLst>
              <a:ext uri="{FF2B5EF4-FFF2-40B4-BE49-F238E27FC236}">
                <a16:creationId xmlns:a16="http://schemas.microsoft.com/office/drawing/2014/main" xmlns="" id="{07F192FF-8A98-FB0B-25D2-F206AA3ECDB8}"/>
              </a:ext>
            </a:extLst>
          </p:cNvPr>
          <p:cNvPicPr>
            <a:picLocks noChangeAspect="1"/>
          </p:cNvPicPr>
          <p:nvPr/>
        </p:nvPicPr>
        <p:blipFill rotWithShape="1">
          <a:blip r:embed="rId4">
            <a:extLst>
              <a:ext uri="{28A0092B-C50C-407E-A947-70E740481C1C}">
                <a14:useLocalDpi xmlns:a14="http://schemas.microsoft.com/office/drawing/2010/main" val="0"/>
              </a:ext>
            </a:extLst>
          </a:blip>
          <a:srcRect l="17314" t="49856" r="19088" b="15992"/>
          <a:stretch/>
        </p:blipFill>
        <p:spPr>
          <a:xfrm>
            <a:off x="8083825" y="1669774"/>
            <a:ext cx="3326295" cy="2938085"/>
          </a:xfrm>
          <a:prstGeom prst="rect">
            <a:avLst/>
          </a:prstGeom>
        </p:spPr>
      </p:pic>
      <p:pic>
        <p:nvPicPr>
          <p:cNvPr id="9" name="Picture 2" descr="http://innomatics.in/wp-content/uploads/2023/01/Innomatics-Logo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956"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9F5E610C-3594-5DEE-B7EC-E59F14A6838F}"/>
              </a:ext>
            </a:extLst>
          </p:cNvPr>
          <p:cNvSpPr txBox="1"/>
          <p:nvPr/>
        </p:nvSpPr>
        <p:spPr>
          <a:xfrm>
            <a:off x="4638262" y="4957338"/>
            <a:ext cx="4855830" cy="646331"/>
          </a:xfrm>
          <a:prstGeom prst="rect">
            <a:avLst/>
          </a:prstGeom>
          <a:noFill/>
        </p:spPr>
        <p:txBody>
          <a:bodyPr wrap="square" rtlCol="0">
            <a:spAutoFit/>
          </a:bodyPr>
          <a:lstStyle/>
          <a:p>
            <a:r>
              <a:rPr lang="en-IN" b="1" i="1" dirty="0"/>
              <a:t>INSIGHTS:</a:t>
            </a:r>
          </a:p>
          <a:p>
            <a:r>
              <a:rPr lang="en-US" dirty="0"/>
              <a:t>Furnished flats have the highest price</a:t>
            </a:r>
            <a:endParaRPr lang="en-IN" dirty="0"/>
          </a:p>
        </p:txBody>
      </p:sp>
      <p:sp>
        <p:nvSpPr>
          <p:cNvPr id="5" name="TextBox 4">
            <a:extLst>
              <a:ext uri="{FF2B5EF4-FFF2-40B4-BE49-F238E27FC236}">
                <a16:creationId xmlns:a16="http://schemas.microsoft.com/office/drawing/2014/main" xmlns="" id="{F89736CA-B97D-AC6D-8EF7-9F5A8DB0AC43}"/>
              </a:ext>
            </a:extLst>
          </p:cNvPr>
          <p:cNvSpPr txBox="1"/>
          <p:nvPr/>
        </p:nvSpPr>
        <p:spPr>
          <a:xfrm>
            <a:off x="1723953" y="982402"/>
            <a:ext cx="721672" cy="369332"/>
          </a:xfrm>
          <a:prstGeom prst="rect">
            <a:avLst/>
          </a:prstGeom>
          <a:noFill/>
        </p:spPr>
        <p:txBody>
          <a:bodyPr wrap="none" rtlCol="0">
            <a:spAutoFit/>
          </a:bodyPr>
          <a:lstStyle/>
          <a:p>
            <a:r>
              <a:rPr lang="en-IN" dirty="0"/>
              <a:t>PRICE</a:t>
            </a:r>
          </a:p>
        </p:txBody>
      </p:sp>
      <p:sp>
        <p:nvSpPr>
          <p:cNvPr id="6" name="TextBox 5">
            <a:extLst>
              <a:ext uri="{FF2B5EF4-FFF2-40B4-BE49-F238E27FC236}">
                <a16:creationId xmlns:a16="http://schemas.microsoft.com/office/drawing/2014/main" xmlns="" id="{7ED129D4-6273-5C56-8E03-0C6EFD5A7196}"/>
              </a:ext>
            </a:extLst>
          </p:cNvPr>
          <p:cNvSpPr txBox="1"/>
          <p:nvPr/>
        </p:nvSpPr>
        <p:spPr>
          <a:xfrm>
            <a:off x="8083825" y="4809339"/>
            <a:ext cx="3872823" cy="1200329"/>
          </a:xfrm>
          <a:prstGeom prst="rect">
            <a:avLst/>
          </a:prstGeom>
          <a:noFill/>
        </p:spPr>
        <p:txBody>
          <a:bodyPr wrap="square" rtlCol="0">
            <a:spAutoFit/>
          </a:bodyPr>
          <a:lstStyle/>
          <a:p>
            <a:r>
              <a:rPr lang="en-IN" b="1" i="1" dirty="0"/>
              <a:t>INSIGHTS:</a:t>
            </a:r>
            <a:endParaRPr lang="en-US" b="1" i="1" dirty="0"/>
          </a:p>
          <a:p>
            <a:r>
              <a:rPr lang="en-US" dirty="0"/>
              <a:t>This scatter plot shows linearity, so as the price increase carpet area also increases</a:t>
            </a:r>
            <a:endParaRPr lang="en-IN" dirty="0"/>
          </a:p>
        </p:txBody>
      </p:sp>
    </p:spTree>
    <p:extLst>
      <p:ext uri="{BB962C8B-B14F-4D97-AF65-F5344CB8AC3E}">
        <p14:creationId xmlns:p14="http://schemas.microsoft.com/office/powerpoint/2010/main" val="2865018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8F46AD7-125E-1359-5D60-9E0029BA7E84}"/>
              </a:ext>
            </a:extLst>
          </p:cNvPr>
          <p:cNvSpPr txBox="1"/>
          <p:nvPr/>
        </p:nvSpPr>
        <p:spPr>
          <a:xfrm>
            <a:off x="4081669" y="304799"/>
            <a:ext cx="2881366" cy="52322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IN" sz="2800" b="1" dirty="0">
                <a:solidFill>
                  <a:srgbClr val="FF0000"/>
                </a:solidFill>
              </a:rPr>
              <a:t>OBSERVING PRICE</a:t>
            </a:r>
          </a:p>
        </p:txBody>
      </p:sp>
      <p:sp>
        <p:nvSpPr>
          <p:cNvPr id="7" name="TextBox 6">
            <a:extLst>
              <a:ext uri="{FF2B5EF4-FFF2-40B4-BE49-F238E27FC236}">
                <a16:creationId xmlns:a16="http://schemas.microsoft.com/office/drawing/2014/main" xmlns="" id="{6BAB582A-46CA-120E-4856-16447BF389EE}"/>
              </a:ext>
            </a:extLst>
          </p:cNvPr>
          <p:cNvSpPr txBox="1"/>
          <p:nvPr/>
        </p:nvSpPr>
        <p:spPr>
          <a:xfrm>
            <a:off x="2304171" y="976385"/>
            <a:ext cx="2996141" cy="369332"/>
          </a:xfrm>
          <a:prstGeom prst="rect">
            <a:avLst/>
          </a:prstGeom>
          <a:noFill/>
        </p:spPr>
        <p:txBody>
          <a:bodyPr wrap="none" rtlCol="0">
            <a:spAutoFit/>
          </a:bodyPr>
          <a:lstStyle/>
          <a:p>
            <a:r>
              <a:rPr lang="en-IN" b="1" dirty="0">
                <a:solidFill>
                  <a:schemeClr val="accent6">
                    <a:lumMod val="75000"/>
                  </a:schemeClr>
                </a:solidFill>
              </a:rPr>
              <a:t>PRICE VS TENANT PREFFERED</a:t>
            </a:r>
          </a:p>
        </p:txBody>
      </p:sp>
      <p:pic>
        <p:nvPicPr>
          <p:cNvPr id="8" name="Picture 7">
            <a:extLst>
              <a:ext uri="{FF2B5EF4-FFF2-40B4-BE49-F238E27FC236}">
                <a16:creationId xmlns:a16="http://schemas.microsoft.com/office/drawing/2014/main" xmlns="" id="{0367EE57-5622-7C37-0B22-B3CB2AFB6C7D}"/>
              </a:ext>
            </a:extLst>
          </p:cNvPr>
          <p:cNvPicPr>
            <a:picLocks noChangeAspect="1"/>
          </p:cNvPicPr>
          <p:nvPr/>
        </p:nvPicPr>
        <p:blipFill rotWithShape="1">
          <a:blip r:embed="rId2">
            <a:extLst>
              <a:ext uri="{28A0092B-C50C-407E-A947-70E740481C1C}">
                <a14:useLocalDpi xmlns:a14="http://schemas.microsoft.com/office/drawing/2010/main" val="0"/>
              </a:ext>
            </a:extLst>
          </a:blip>
          <a:srcRect l="19342" t="44251" r="18835" b="21655"/>
          <a:stretch/>
        </p:blipFill>
        <p:spPr>
          <a:xfrm>
            <a:off x="190371" y="1794230"/>
            <a:ext cx="3233530" cy="2338144"/>
          </a:xfrm>
          <a:prstGeom prst="rect">
            <a:avLst/>
          </a:prstGeom>
        </p:spPr>
      </p:pic>
      <p:sp>
        <p:nvSpPr>
          <p:cNvPr id="9" name="TextBox 8">
            <a:extLst>
              <a:ext uri="{FF2B5EF4-FFF2-40B4-BE49-F238E27FC236}">
                <a16:creationId xmlns:a16="http://schemas.microsoft.com/office/drawing/2014/main" xmlns="" id="{7A8875B5-FE96-924E-D007-FE080E6614E2}"/>
              </a:ext>
            </a:extLst>
          </p:cNvPr>
          <p:cNvSpPr txBox="1"/>
          <p:nvPr/>
        </p:nvSpPr>
        <p:spPr>
          <a:xfrm>
            <a:off x="154741" y="4251731"/>
            <a:ext cx="3421962" cy="646331"/>
          </a:xfrm>
          <a:prstGeom prst="rect">
            <a:avLst/>
          </a:prstGeom>
          <a:noFill/>
        </p:spPr>
        <p:txBody>
          <a:bodyPr wrap="square" rtlCol="0">
            <a:spAutoFit/>
          </a:bodyPr>
          <a:lstStyle/>
          <a:p>
            <a:pPr marL="285750" indent="-285750">
              <a:buFont typeface="Wingdings" panose="05000000000000000000" pitchFamily="2" charset="2"/>
              <a:buChar char="ü"/>
            </a:pPr>
            <a:r>
              <a:rPr lang="en-US" b="1" i="1" dirty="0"/>
              <a:t>INSIGHTS:</a:t>
            </a:r>
            <a:r>
              <a:rPr lang="en-US" dirty="0"/>
              <a:t> For bachelor are the  price higher</a:t>
            </a:r>
            <a:endParaRPr lang="en-IN" dirty="0"/>
          </a:p>
        </p:txBody>
      </p:sp>
      <p:pic>
        <p:nvPicPr>
          <p:cNvPr id="11" name="Picture 10">
            <a:extLst>
              <a:ext uri="{FF2B5EF4-FFF2-40B4-BE49-F238E27FC236}">
                <a16:creationId xmlns:a16="http://schemas.microsoft.com/office/drawing/2014/main" xmlns="" id="{E769DB21-45CB-974D-8350-E88F4178C76D}"/>
              </a:ext>
            </a:extLst>
          </p:cNvPr>
          <p:cNvPicPr>
            <a:picLocks noChangeAspect="1"/>
          </p:cNvPicPr>
          <p:nvPr/>
        </p:nvPicPr>
        <p:blipFill rotWithShape="1">
          <a:blip r:embed="rId3">
            <a:extLst>
              <a:ext uri="{28A0092B-C50C-407E-A947-70E740481C1C}">
                <a14:useLocalDpi xmlns:a14="http://schemas.microsoft.com/office/drawing/2010/main" val="0"/>
              </a:ext>
            </a:extLst>
          </a:blip>
          <a:srcRect l="17314" t="31111" r="20861" b="34795"/>
          <a:stretch/>
        </p:blipFill>
        <p:spPr>
          <a:xfrm>
            <a:off x="3729504" y="1794230"/>
            <a:ext cx="3233531" cy="2338144"/>
          </a:xfrm>
          <a:prstGeom prst="rect">
            <a:avLst/>
          </a:prstGeom>
        </p:spPr>
      </p:pic>
      <p:sp>
        <p:nvSpPr>
          <p:cNvPr id="12" name="TextBox 11">
            <a:extLst>
              <a:ext uri="{FF2B5EF4-FFF2-40B4-BE49-F238E27FC236}">
                <a16:creationId xmlns:a16="http://schemas.microsoft.com/office/drawing/2014/main" xmlns="" id="{0D256D64-A952-C145-5D0C-C6B2D63A0804}"/>
              </a:ext>
            </a:extLst>
          </p:cNvPr>
          <p:cNvSpPr txBox="1"/>
          <p:nvPr/>
        </p:nvSpPr>
        <p:spPr>
          <a:xfrm>
            <a:off x="3729504" y="4132374"/>
            <a:ext cx="3532687" cy="2031325"/>
          </a:xfrm>
          <a:prstGeom prst="rect">
            <a:avLst/>
          </a:prstGeom>
          <a:noFill/>
        </p:spPr>
        <p:txBody>
          <a:bodyPr wrap="square" rtlCol="0">
            <a:spAutoFit/>
          </a:bodyPr>
          <a:lstStyle/>
          <a:p>
            <a:r>
              <a:rPr lang="en-US" b="1" i="1" dirty="0"/>
              <a:t>INSIGTHS:</a:t>
            </a:r>
          </a:p>
          <a:p>
            <a:pPr marL="285750" indent="-285750">
              <a:buFont typeface="Wingdings" panose="05000000000000000000" pitchFamily="2" charset="2"/>
              <a:buChar char="ü"/>
            </a:pPr>
            <a:r>
              <a:rPr lang="en-US" dirty="0"/>
              <a:t> 1) For Bachelors the price is almost equal for both 2bhk ad 3bhk</a:t>
            </a:r>
          </a:p>
          <a:p>
            <a:pPr marL="285750" indent="-285750">
              <a:buFont typeface="Wingdings" panose="05000000000000000000" pitchFamily="2" charset="2"/>
              <a:buChar char="ü"/>
            </a:pPr>
            <a:r>
              <a:rPr lang="en-US" dirty="0"/>
              <a:t>2) For Family the price is less for 2bhk,very much higher for 3bhk and little higher for 4bhk</a:t>
            </a:r>
            <a:endParaRPr lang="en-IN" dirty="0"/>
          </a:p>
        </p:txBody>
      </p:sp>
      <p:pic>
        <p:nvPicPr>
          <p:cNvPr id="14" name="Picture 13">
            <a:extLst>
              <a:ext uri="{FF2B5EF4-FFF2-40B4-BE49-F238E27FC236}">
                <a16:creationId xmlns:a16="http://schemas.microsoft.com/office/drawing/2014/main" xmlns="" id="{84F2A8F4-9024-210A-C0EA-94C3E5B11588}"/>
              </a:ext>
            </a:extLst>
          </p:cNvPr>
          <p:cNvPicPr>
            <a:picLocks noChangeAspect="1"/>
          </p:cNvPicPr>
          <p:nvPr/>
        </p:nvPicPr>
        <p:blipFill rotWithShape="1">
          <a:blip r:embed="rId4">
            <a:extLst>
              <a:ext uri="{28A0092B-C50C-407E-A947-70E740481C1C}">
                <a14:useLocalDpi xmlns:a14="http://schemas.microsoft.com/office/drawing/2010/main" val="0"/>
              </a:ext>
            </a:extLst>
          </a:blip>
          <a:srcRect l="4753" t="44832" r="15541" b="12656"/>
          <a:stretch/>
        </p:blipFill>
        <p:spPr>
          <a:xfrm>
            <a:off x="7563669" y="1794230"/>
            <a:ext cx="4168793" cy="2457501"/>
          </a:xfrm>
          <a:prstGeom prst="rect">
            <a:avLst/>
          </a:prstGeom>
        </p:spPr>
      </p:pic>
      <p:sp>
        <p:nvSpPr>
          <p:cNvPr id="15" name="TextBox 14">
            <a:extLst>
              <a:ext uri="{FF2B5EF4-FFF2-40B4-BE49-F238E27FC236}">
                <a16:creationId xmlns:a16="http://schemas.microsoft.com/office/drawing/2014/main" xmlns="" id="{C488F954-C4FA-8365-4982-5233C60C8BE6}"/>
              </a:ext>
            </a:extLst>
          </p:cNvPr>
          <p:cNvSpPr txBox="1"/>
          <p:nvPr/>
        </p:nvSpPr>
        <p:spPr>
          <a:xfrm>
            <a:off x="8335923" y="976385"/>
            <a:ext cx="1722523" cy="369332"/>
          </a:xfrm>
          <a:prstGeom prst="rect">
            <a:avLst/>
          </a:prstGeom>
          <a:noFill/>
        </p:spPr>
        <p:txBody>
          <a:bodyPr wrap="none" rtlCol="0">
            <a:spAutoFit/>
          </a:bodyPr>
          <a:lstStyle/>
          <a:p>
            <a:r>
              <a:rPr lang="en-IN" b="1" dirty="0">
                <a:solidFill>
                  <a:schemeClr val="accent6">
                    <a:lumMod val="75000"/>
                  </a:schemeClr>
                </a:solidFill>
              </a:rPr>
              <a:t>PRICE VS FLOOR</a:t>
            </a:r>
          </a:p>
        </p:txBody>
      </p:sp>
      <p:pic>
        <p:nvPicPr>
          <p:cNvPr id="13" name="Picture 2" descr="http://innomatics.in/wp-content/uploads/2023/01/Innomatics-Logo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956"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4AC16EB2-31A7-DC1B-B279-E225039E16D7}"/>
              </a:ext>
            </a:extLst>
          </p:cNvPr>
          <p:cNvSpPr txBox="1"/>
          <p:nvPr/>
        </p:nvSpPr>
        <p:spPr>
          <a:xfrm>
            <a:off x="7862825" y="4475246"/>
            <a:ext cx="4329174" cy="923330"/>
          </a:xfrm>
          <a:prstGeom prst="rect">
            <a:avLst/>
          </a:prstGeom>
          <a:noFill/>
        </p:spPr>
        <p:txBody>
          <a:bodyPr wrap="square">
            <a:spAutoFit/>
          </a:bodyPr>
          <a:lstStyle/>
          <a:p>
            <a:r>
              <a:rPr lang="en-US" dirty="0"/>
              <a:t>INSIGHT:</a:t>
            </a:r>
          </a:p>
          <a:p>
            <a:r>
              <a:rPr lang="en-US" dirty="0"/>
              <a:t>7</a:t>
            </a:r>
            <a:r>
              <a:rPr lang="en-US" baseline="30000" dirty="0"/>
              <a:t>th</a:t>
            </a:r>
            <a:r>
              <a:rPr lang="en-US" dirty="0"/>
              <a:t> floor flats more available for rents and it have most carpet area also</a:t>
            </a:r>
            <a:endParaRPr lang="en-IN" dirty="0"/>
          </a:p>
        </p:txBody>
      </p:sp>
    </p:spTree>
    <p:extLst>
      <p:ext uri="{BB962C8B-B14F-4D97-AF65-F5344CB8AC3E}">
        <p14:creationId xmlns:p14="http://schemas.microsoft.com/office/powerpoint/2010/main" val="365268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1451ADA-F315-1B83-D4E4-582A06DB11B4}"/>
              </a:ext>
            </a:extLst>
          </p:cNvPr>
          <p:cNvSpPr txBox="1"/>
          <p:nvPr/>
        </p:nvSpPr>
        <p:spPr>
          <a:xfrm>
            <a:off x="3441589" y="356643"/>
            <a:ext cx="4229412" cy="5281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2800" b="1" dirty="0">
                <a:solidFill>
                  <a:srgbClr val="FF0000"/>
                </a:solidFill>
              </a:rPr>
              <a:t>OBSERVING LOCATION</a:t>
            </a:r>
          </a:p>
        </p:txBody>
      </p:sp>
      <p:pic>
        <p:nvPicPr>
          <p:cNvPr id="4" name="Picture 3">
            <a:extLst>
              <a:ext uri="{FF2B5EF4-FFF2-40B4-BE49-F238E27FC236}">
                <a16:creationId xmlns:a16="http://schemas.microsoft.com/office/drawing/2014/main" xmlns="" id="{4186F84D-B0D6-87D5-B2F5-A904FC29ED14}"/>
              </a:ext>
            </a:extLst>
          </p:cNvPr>
          <p:cNvPicPr>
            <a:picLocks noChangeAspect="1"/>
          </p:cNvPicPr>
          <p:nvPr/>
        </p:nvPicPr>
        <p:blipFill rotWithShape="1">
          <a:blip r:embed="rId2">
            <a:extLst>
              <a:ext uri="{28A0092B-C50C-407E-A947-70E740481C1C}">
                <a14:useLocalDpi xmlns:a14="http://schemas.microsoft.com/office/drawing/2010/main" val="0"/>
              </a:ext>
            </a:extLst>
          </a:blip>
          <a:srcRect l="18328" t="30847" r="20656" b="36495"/>
          <a:stretch/>
        </p:blipFill>
        <p:spPr>
          <a:xfrm>
            <a:off x="890364" y="1794641"/>
            <a:ext cx="3191305" cy="2428975"/>
          </a:xfrm>
          <a:prstGeom prst="rect">
            <a:avLst/>
          </a:prstGeom>
        </p:spPr>
      </p:pic>
      <p:sp>
        <p:nvSpPr>
          <p:cNvPr id="6" name="TextBox 5">
            <a:extLst>
              <a:ext uri="{FF2B5EF4-FFF2-40B4-BE49-F238E27FC236}">
                <a16:creationId xmlns:a16="http://schemas.microsoft.com/office/drawing/2014/main" xmlns="" id="{64FDBE80-9D3E-14EC-9315-CB903CCEAF39}"/>
              </a:ext>
            </a:extLst>
          </p:cNvPr>
          <p:cNvSpPr txBox="1"/>
          <p:nvPr/>
        </p:nvSpPr>
        <p:spPr>
          <a:xfrm>
            <a:off x="4276165" y="1343389"/>
            <a:ext cx="2391190" cy="369332"/>
          </a:xfrm>
          <a:prstGeom prst="rect">
            <a:avLst/>
          </a:prstGeom>
          <a:noFill/>
        </p:spPr>
        <p:txBody>
          <a:bodyPr wrap="square" rtlCol="0">
            <a:spAutoFit/>
          </a:bodyPr>
          <a:lstStyle/>
          <a:p>
            <a:r>
              <a:rPr lang="en-IN" b="1" dirty="0">
                <a:solidFill>
                  <a:srgbClr val="7030A0"/>
                </a:solidFill>
              </a:rPr>
              <a:t>LOCATION VS COUNT</a:t>
            </a:r>
          </a:p>
        </p:txBody>
      </p:sp>
      <p:pic>
        <p:nvPicPr>
          <p:cNvPr id="8" name="Picture 7">
            <a:extLst>
              <a:ext uri="{FF2B5EF4-FFF2-40B4-BE49-F238E27FC236}">
                <a16:creationId xmlns:a16="http://schemas.microsoft.com/office/drawing/2014/main" xmlns="" id="{CECB7793-6C02-05B4-AC86-BA55442F6E98}"/>
              </a:ext>
            </a:extLst>
          </p:cNvPr>
          <p:cNvPicPr>
            <a:picLocks noChangeAspect="1"/>
          </p:cNvPicPr>
          <p:nvPr/>
        </p:nvPicPr>
        <p:blipFill rotWithShape="1">
          <a:blip r:embed="rId3">
            <a:extLst>
              <a:ext uri="{28A0092B-C50C-407E-A947-70E740481C1C}">
                <a14:useLocalDpi xmlns:a14="http://schemas.microsoft.com/office/drawing/2010/main" val="0"/>
              </a:ext>
            </a:extLst>
          </a:blip>
          <a:srcRect l="18835" t="42706" r="39799" b="27729"/>
          <a:stretch/>
        </p:blipFill>
        <p:spPr>
          <a:xfrm>
            <a:off x="4786581" y="2196032"/>
            <a:ext cx="2582407" cy="2428975"/>
          </a:xfrm>
          <a:prstGeom prst="rect">
            <a:avLst/>
          </a:prstGeom>
        </p:spPr>
      </p:pic>
      <p:pic>
        <p:nvPicPr>
          <p:cNvPr id="10" name="Picture 9">
            <a:extLst>
              <a:ext uri="{FF2B5EF4-FFF2-40B4-BE49-F238E27FC236}">
                <a16:creationId xmlns:a16="http://schemas.microsoft.com/office/drawing/2014/main" xmlns="" id="{8E243DE2-003A-9746-0435-F47F46C4E7A2}"/>
              </a:ext>
            </a:extLst>
          </p:cNvPr>
          <p:cNvPicPr>
            <a:picLocks noChangeAspect="1"/>
          </p:cNvPicPr>
          <p:nvPr/>
        </p:nvPicPr>
        <p:blipFill rotWithShape="1">
          <a:blip r:embed="rId4">
            <a:extLst>
              <a:ext uri="{28A0092B-C50C-407E-A947-70E740481C1C}">
                <a14:useLocalDpi xmlns:a14="http://schemas.microsoft.com/office/drawing/2010/main" val="0"/>
              </a:ext>
            </a:extLst>
          </a:blip>
          <a:srcRect l="3538" t="37874" r="26943" b="16715"/>
          <a:stretch/>
        </p:blipFill>
        <p:spPr>
          <a:xfrm>
            <a:off x="7562084" y="1918447"/>
            <a:ext cx="3636003" cy="2908537"/>
          </a:xfrm>
          <a:prstGeom prst="rect">
            <a:avLst/>
          </a:prstGeom>
        </p:spPr>
      </p:pic>
      <p:sp>
        <p:nvSpPr>
          <p:cNvPr id="11" name="TextBox 10">
            <a:extLst>
              <a:ext uri="{FF2B5EF4-FFF2-40B4-BE49-F238E27FC236}">
                <a16:creationId xmlns:a16="http://schemas.microsoft.com/office/drawing/2014/main" xmlns="" id="{C1AE6B61-A4DA-2CFC-5FD2-C605C660F63E}"/>
              </a:ext>
            </a:extLst>
          </p:cNvPr>
          <p:cNvSpPr txBox="1"/>
          <p:nvPr/>
        </p:nvSpPr>
        <p:spPr>
          <a:xfrm>
            <a:off x="7977809" y="5065354"/>
            <a:ext cx="3710215" cy="923330"/>
          </a:xfrm>
          <a:prstGeom prst="rect">
            <a:avLst/>
          </a:prstGeom>
          <a:noFill/>
        </p:spPr>
        <p:txBody>
          <a:bodyPr wrap="square" rtlCol="0">
            <a:spAutoFit/>
          </a:bodyPr>
          <a:lstStyle/>
          <a:p>
            <a:pPr marL="285750" indent="-285750">
              <a:buFont typeface="Wingdings" panose="05000000000000000000" pitchFamily="2" charset="2"/>
              <a:buChar char="ü"/>
            </a:pPr>
            <a:r>
              <a:rPr lang="en-US" b="1" i="1" dirty="0"/>
              <a:t>INSIGHTS:</a:t>
            </a:r>
            <a:r>
              <a:rPr lang="en-US" dirty="0"/>
              <a:t> </a:t>
            </a:r>
          </a:p>
          <a:p>
            <a:pPr marL="285750" indent="-285750">
              <a:buFont typeface="Wingdings" panose="05000000000000000000" pitchFamily="2" charset="2"/>
              <a:buChar char="ü"/>
            </a:pPr>
            <a:r>
              <a:rPr lang="en-US" dirty="0"/>
              <a:t>number </a:t>
            </a:r>
            <a:r>
              <a:rPr lang="en-US" dirty="0" err="1"/>
              <a:t>ofrecords</a:t>
            </a:r>
            <a:r>
              <a:rPr lang="en-US" dirty="0"/>
              <a:t>(flats)</a:t>
            </a:r>
            <a:r>
              <a:rPr lang="en-US" dirty="0" err="1"/>
              <a:t>inlocation</a:t>
            </a:r>
            <a:r>
              <a:rPr lang="en-US" dirty="0"/>
              <a:t>: </a:t>
            </a:r>
            <a:r>
              <a:rPr lang="en-US" dirty="0" err="1"/>
              <a:t>Balapur</a:t>
            </a:r>
            <a:endParaRPr lang="en-US" dirty="0"/>
          </a:p>
        </p:txBody>
      </p:sp>
      <p:sp>
        <p:nvSpPr>
          <p:cNvPr id="12" name="TextBox 11">
            <a:extLst>
              <a:ext uri="{FF2B5EF4-FFF2-40B4-BE49-F238E27FC236}">
                <a16:creationId xmlns:a16="http://schemas.microsoft.com/office/drawing/2014/main" xmlns="" id="{2091196C-EB7A-BCA8-918A-289394479610}"/>
              </a:ext>
            </a:extLst>
          </p:cNvPr>
          <p:cNvSpPr txBox="1"/>
          <p:nvPr/>
        </p:nvSpPr>
        <p:spPr>
          <a:xfrm>
            <a:off x="4558748" y="4863379"/>
            <a:ext cx="3003336" cy="923330"/>
          </a:xfrm>
          <a:prstGeom prst="rect">
            <a:avLst/>
          </a:prstGeom>
          <a:noFill/>
        </p:spPr>
        <p:txBody>
          <a:bodyPr wrap="square" rtlCol="0">
            <a:spAutoFit/>
          </a:bodyPr>
          <a:lstStyle/>
          <a:p>
            <a:pPr marL="285750" indent="-285750">
              <a:buFont typeface="Wingdings" panose="05000000000000000000" pitchFamily="2" charset="2"/>
              <a:buChar char="ü"/>
            </a:pPr>
            <a:r>
              <a:rPr lang="en-US" b="1" i="1" dirty="0"/>
              <a:t>INSIGHTS: </a:t>
            </a:r>
          </a:p>
          <a:p>
            <a:pPr marL="285750" indent="-285750">
              <a:buFont typeface="Wingdings" panose="05000000000000000000" pitchFamily="2" charset="2"/>
              <a:buChar char="ü"/>
            </a:pPr>
            <a:r>
              <a:rPr lang="en-US" dirty="0"/>
              <a:t>The percentage of flats are more in  </a:t>
            </a:r>
            <a:r>
              <a:rPr lang="en-US" dirty="0" err="1"/>
              <a:t>Balapur</a:t>
            </a:r>
            <a:endParaRPr lang="en-US" dirty="0"/>
          </a:p>
        </p:txBody>
      </p:sp>
      <p:sp>
        <p:nvSpPr>
          <p:cNvPr id="13" name="TextBox 12">
            <a:extLst>
              <a:ext uri="{FF2B5EF4-FFF2-40B4-BE49-F238E27FC236}">
                <a16:creationId xmlns:a16="http://schemas.microsoft.com/office/drawing/2014/main" xmlns="" id="{DF7E881A-56F0-82BE-C635-CEC66F5597B7}"/>
              </a:ext>
            </a:extLst>
          </p:cNvPr>
          <p:cNvSpPr txBox="1"/>
          <p:nvPr/>
        </p:nvSpPr>
        <p:spPr>
          <a:xfrm>
            <a:off x="890363" y="4863378"/>
            <a:ext cx="3047893" cy="1477328"/>
          </a:xfrm>
          <a:prstGeom prst="rect">
            <a:avLst/>
          </a:prstGeom>
          <a:noFill/>
        </p:spPr>
        <p:txBody>
          <a:bodyPr wrap="square" rtlCol="0">
            <a:spAutoFit/>
          </a:bodyPr>
          <a:lstStyle/>
          <a:p>
            <a:pPr marL="285750" indent="-285750">
              <a:buFont typeface="Wingdings" panose="05000000000000000000" pitchFamily="2" charset="2"/>
              <a:buChar char="ü"/>
            </a:pPr>
            <a:r>
              <a:rPr lang="en-US" b="1" i="1" dirty="0"/>
              <a:t>INSIGHTS: </a:t>
            </a:r>
          </a:p>
          <a:p>
            <a:pPr marL="285750" indent="-285750">
              <a:buFont typeface="Wingdings" panose="05000000000000000000" pitchFamily="2" charset="2"/>
              <a:buChar char="ü"/>
            </a:pPr>
            <a:r>
              <a:rPr lang="en-US" dirty="0"/>
              <a:t>There are more number of flats present in location  </a:t>
            </a:r>
            <a:r>
              <a:rPr lang="en-US" dirty="0" err="1"/>
              <a:t>Balapur</a:t>
            </a:r>
            <a:endParaRPr lang="en-US" dirty="0"/>
          </a:p>
          <a:p>
            <a:endParaRPr lang="en-IN" dirty="0"/>
          </a:p>
        </p:txBody>
      </p:sp>
      <p:pic>
        <p:nvPicPr>
          <p:cNvPr id="14" name="Picture 2" descr="http://innomatics.in/wp-content/uploads/2023/01/Innomatics-Logo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956"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37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A695B37-1987-43AE-21B2-37E81D29D0E8}"/>
              </a:ext>
            </a:extLst>
          </p:cNvPr>
          <p:cNvSpPr txBox="1"/>
          <p:nvPr/>
        </p:nvSpPr>
        <p:spPr>
          <a:xfrm>
            <a:off x="4081669" y="304799"/>
            <a:ext cx="3549113" cy="52322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IN" sz="2800" b="1" dirty="0">
                <a:solidFill>
                  <a:srgbClr val="FF0000"/>
                </a:solidFill>
              </a:rPr>
              <a:t>OBSERVING LOCATION</a:t>
            </a:r>
          </a:p>
        </p:txBody>
      </p:sp>
      <p:sp>
        <p:nvSpPr>
          <p:cNvPr id="3" name="TextBox 2">
            <a:extLst>
              <a:ext uri="{FF2B5EF4-FFF2-40B4-BE49-F238E27FC236}">
                <a16:creationId xmlns:a16="http://schemas.microsoft.com/office/drawing/2014/main" xmlns="" id="{2B1ACDFE-0B16-96D3-97DC-BF6B4271135B}"/>
              </a:ext>
            </a:extLst>
          </p:cNvPr>
          <p:cNvSpPr txBox="1"/>
          <p:nvPr/>
        </p:nvSpPr>
        <p:spPr>
          <a:xfrm>
            <a:off x="357809" y="1257251"/>
            <a:ext cx="3380669" cy="369332"/>
          </a:xfrm>
          <a:prstGeom prst="rect">
            <a:avLst/>
          </a:prstGeom>
          <a:noFill/>
        </p:spPr>
        <p:txBody>
          <a:bodyPr wrap="none" rtlCol="0">
            <a:spAutoFit/>
          </a:bodyPr>
          <a:lstStyle/>
          <a:p>
            <a:r>
              <a:rPr lang="en-IN" dirty="0"/>
              <a:t>LOCATION VS TENANT PREFERRED</a:t>
            </a:r>
          </a:p>
        </p:txBody>
      </p:sp>
      <p:pic>
        <p:nvPicPr>
          <p:cNvPr id="5" name="Picture 4">
            <a:extLst>
              <a:ext uri="{FF2B5EF4-FFF2-40B4-BE49-F238E27FC236}">
                <a16:creationId xmlns:a16="http://schemas.microsoft.com/office/drawing/2014/main" xmlns="" id="{7A95A452-6084-E609-4AE3-F1A479CCD5E5}"/>
              </a:ext>
            </a:extLst>
          </p:cNvPr>
          <p:cNvPicPr>
            <a:picLocks noChangeAspect="1"/>
          </p:cNvPicPr>
          <p:nvPr/>
        </p:nvPicPr>
        <p:blipFill rotWithShape="1">
          <a:blip r:embed="rId2">
            <a:extLst>
              <a:ext uri="{28A0092B-C50C-407E-A947-70E740481C1C}">
                <a14:useLocalDpi xmlns:a14="http://schemas.microsoft.com/office/drawing/2010/main" val="0"/>
              </a:ext>
            </a:extLst>
          </a:blip>
          <a:srcRect l="16048" t="36328" r="14274" b="30435"/>
          <a:stretch/>
        </p:blipFill>
        <p:spPr>
          <a:xfrm>
            <a:off x="437321" y="2120347"/>
            <a:ext cx="3644348" cy="2279375"/>
          </a:xfrm>
          <a:prstGeom prst="rect">
            <a:avLst/>
          </a:prstGeom>
        </p:spPr>
      </p:pic>
      <p:sp>
        <p:nvSpPr>
          <p:cNvPr id="6" name="TextBox 5">
            <a:extLst>
              <a:ext uri="{FF2B5EF4-FFF2-40B4-BE49-F238E27FC236}">
                <a16:creationId xmlns:a16="http://schemas.microsoft.com/office/drawing/2014/main" xmlns="" id="{DF0E3430-C961-96A3-F558-543BFD92DE0B}"/>
              </a:ext>
            </a:extLst>
          </p:cNvPr>
          <p:cNvSpPr txBox="1"/>
          <p:nvPr/>
        </p:nvSpPr>
        <p:spPr>
          <a:xfrm>
            <a:off x="4525618" y="1104851"/>
            <a:ext cx="2018117" cy="369332"/>
          </a:xfrm>
          <a:prstGeom prst="rect">
            <a:avLst/>
          </a:prstGeom>
          <a:noFill/>
        </p:spPr>
        <p:txBody>
          <a:bodyPr wrap="none" rtlCol="0">
            <a:spAutoFit/>
          </a:bodyPr>
          <a:lstStyle/>
          <a:p>
            <a:r>
              <a:rPr lang="en-IN" dirty="0"/>
              <a:t>LOCATION VS PRICE</a:t>
            </a:r>
          </a:p>
        </p:txBody>
      </p:sp>
      <p:pic>
        <p:nvPicPr>
          <p:cNvPr id="8" name="Picture 7">
            <a:extLst>
              <a:ext uri="{FF2B5EF4-FFF2-40B4-BE49-F238E27FC236}">
                <a16:creationId xmlns:a16="http://schemas.microsoft.com/office/drawing/2014/main" xmlns="" id="{3E527366-E643-3E46-662D-358B30F0D271}"/>
              </a:ext>
            </a:extLst>
          </p:cNvPr>
          <p:cNvPicPr>
            <a:picLocks noChangeAspect="1"/>
          </p:cNvPicPr>
          <p:nvPr/>
        </p:nvPicPr>
        <p:blipFill rotWithShape="1">
          <a:blip r:embed="rId3">
            <a:extLst>
              <a:ext uri="{28A0092B-C50C-407E-A947-70E740481C1C}">
                <a14:useLocalDpi xmlns:a14="http://schemas.microsoft.com/office/drawing/2010/main" val="0"/>
              </a:ext>
            </a:extLst>
          </a:blip>
          <a:srcRect l="16587" t="53444" r="26107" b="7742"/>
          <a:stretch/>
        </p:blipFill>
        <p:spPr>
          <a:xfrm>
            <a:off x="4434178" y="1929074"/>
            <a:ext cx="2997200" cy="2661919"/>
          </a:xfrm>
          <a:prstGeom prst="rect">
            <a:avLst/>
          </a:prstGeom>
        </p:spPr>
      </p:pic>
      <p:sp>
        <p:nvSpPr>
          <p:cNvPr id="9" name="TextBox 8">
            <a:extLst>
              <a:ext uri="{FF2B5EF4-FFF2-40B4-BE49-F238E27FC236}">
                <a16:creationId xmlns:a16="http://schemas.microsoft.com/office/drawing/2014/main" xmlns="" id="{BA1E7014-9013-C237-8832-2E63BE710718}"/>
              </a:ext>
            </a:extLst>
          </p:cNvPr>
          <p:cNvSpPr txBox="1"/>
          <p:nvPr/>
        </p:nvSpPr>
        <p:spPr>
          <a:xfrm>
            <a:off x="4434178" y="4821825"/>
            <a:ext cx="3779481" cy="923330"/>
          </a:xfrm>
          <a:prstGeom prst="rect">
            <a:avLst/>
          </a:prstGeom>
          <a:noFill/>
        </p:spPr>
        <p:txBody>
          <a:bodyPr wrap="square" rtlCol="0">
            <a:spAutoFit/>
          </a:bodyPr>
          <a:lstStyle/>
          <a:p>
            <a:r>
              <a:rPr lang="en-US" b="1" dirty="0"/>
              <a:t>INSIGHT :</a:t>
            </a:r>
            <a:r>
              <a:rPr lang="en-US" dirty="0"/>
              <a:t> </a:t>
            </a:r>
          </a:p>
          <a:p>
            <a:r>
              <a:rPr lang="en-US" dirty="0" err="1"/>
              <a:t>Balapur</a:t>
            </a:r>
            <a:r>
              <a:rPr lang="en-US" dirty="0"/>
              <a:t> has more flats location with highest price</a:t>
            </a:r>
            <a:endParaRPr lang="en-IN" dirty="0"/>
          </a:p>
        </p:txBody>
      </p:sp>
      <p:sp>
        <p:nvSpPr>
          <p:cNvPr id="10" name="TextBox 9">
            <a:extLst>
              <a:ext uri="{FF2B5EF4-FFF2-40B4-BE49-F238E27FC236}">
                <a16:creationId xmlns:a16="http://schemas.microsoft.com/office/drawing/2014/main" xmlns="" id="{EBF1BB53-9CD9-9D89-B203-2CBB512A9BB2}"/>
              </a:ext>
            </a:extLst>
          </p:cNvPr>
          <p:cNvSpPr txBox="1"/>
          <p:nvPr/>
        </p:nvSpPr>
        <p:spPr>
          <a:xfrm>
            <a:off x="110437" y="4424001"/>
            <a:ext cx="4415181" cy="2031325"/>
          </a:xfrm>
          <a:prstGeom prst="rect">
            <a:avLst/>
          </a:prstGeom>
          <a:noFill/>
        </p:spPr>
        <p:txBody>
          <a:bodyPr wrap="square" rtlCol="0">
            <a:spAutoFit/>
          </a:bodyPr>
          <a:lstStyle/>
          <a:p>
            <a:r>
              <a:rPr lang="en-US" b="1" dirty="0"/>
              <a:t>INSIGHT:</a:t>
            </a:r>
            <a:r>
              <a:rPr lang="en-US" dirty="0"/>
              <a:t> </a:t>
            </a:r>
          </a:p>
          <a:p>
            <a:r>
              <a:rPr lang="en-US" dirty="0"/>
              <a:t>For families most of houses are available in </a:t>
            </a:r>
            <a:r>
              <a:rPr lang="en-US" dirty="0" err="1"/>
              <a:t>balapur</a:t>
            </a:r>
            <a:r>
              <a:rPr lang="en-US" dirty="0"/>
              <a:t> and least number for families in </a:t>
            </a:r>
            <a:r>
              <a:rPr lang="en-US" dirty="0" err="1"/>
              <a:t>Secundrabad</a:t>
            </a:r>
            <a:endParaRPr lang="en-US" dirty="0"/>
          </a:p>
          <a:p>
            <a:r>
              <a:rPr lang="en-US" dirty="0"/>
              <a:t>#least number for bachelors in </a:t>
            </a:r>
            <a:r>
              <a:rPr lang="en-US" dirty="0" err="1"/>
              <a:t>secundrabad</a:t>
            </a:r>
            <a:r>
              <a:rPr lang="en-US" dirty="0"/>
              <a:t> and </a:t>
            </a:r>
            <a:r>
              <a:rPr lang="en-US" dirty="0" err="1"/>
              <a:t>Rampally,more</a:t>
            </a:r>
            <a:r>
              <a:rPr lang="en-US" dirty="0"/>
              <a:t> flats are available for bachelors in </a:t>
            </a:r>
            <a:r>
              <a:rPr lang="en-US" dirty="0" err="1"/>
              <a:t>balapur</a:t>
            </a:r>
            <a:endParaRPr lang="en-IN" dirty="0"/>
          </a:p>
        </p:txBody>
      </p:sp>
      <p:sp>
        <p:nvSpPr>
          <p:cNvPr id="11" name="TextBox 10">
            <a:extLst>
              <a:ext uri="{FF2B5EF4-FFF2-40B4-BE49-F238E27FC236}">
                <a16:creationId xmlns:a16="http://schemas.microsoft.com/office/drawing/2014/main" xmlns="" id="{391F6CC8-2A6F-EF66-4EAE-AFEDC5B38545}"/>
              </a:ext>
            </a:extLst>
          </p:cNvPr>
          <p:cNvSpPr txBox="1"/>
          <p:nvPr/>
        </p:nvSpPr>
        <p:spPr>
          <a:xfrm>
            <a:off x="7980018" y="1104851"/>
            <a:ext cx="2606419" cy="369332"/>
          </a:xfrm>
          <a:prstGeom prst="rect">
            <a:avLst/>
          </a:prstGeom>
          <a:noFill/>
        </p:spPr>
        <p:txBody>
          <a:bodyPr wrap="none" rtlCol="0">
            <a:spAutoFit/>
          </a:bodyPr>
          <a:lstStyle/>
          <a:p>
            <a:r>
              <a:rPr lang="en-IN" dirty="0"/>
              <a:t>[LOCATION,BHK] VS PRICE</a:t>
            </a:r>
          </a:p>
        </p:txBody>
      </p:sp>
      <p:pic>
        <p:nvPicPr>
          <p:cNvPr id="13" name="Picture 12">
            <a:extLst>
              <a:ext uri="{FF2B5EF4-FFF2-40B4-BE49-F238E27FC236}">
                <a16:creationId xmlns:a16="http://schemas.microsoft.com/office/drawing/2014/main" xmlns="" id="{CD312E23-A5E6-127E-0E2E-3E2EE1CB6B8F}"/>
              </a:ext>
            </a:extLst>
          </p:cNvPr>
          <p:cNvPicPr>
            <a:picLocks noChangeAspect="1"/>
          </p:cNvPicPr>
          <p:nvPr/>
        </p:nvPicPr>
        <p:blipFill rotWithShape="1">
          <a:blip r:embed="rId4">
            <a:extLst>
              <a:ext uri="{28A0092B-C50C-407E-A947-70E740481C1C}">
                <a14:useLocalDpi xmlns:a14="http://schemas.microsoft.com/office/drawing/2010/main" val="0"/>
              </a:ext>
            </a:extLst>
          </a:blip>
          <a:srcRect l="16251" t="45125" r="11487" b="11705"/>
          <a:stretch/>
        </p:blipFill>
        <p:spPr>
          <a:xfrm>
            <a:off x="7861149" y="1705015"/>
            <a:ext cx="3779480" cy="2960636"/>
          </a:xfrm>
          <a:prstGeom prst="rect">
            <a:avLst/>
          </a:prstGeom>
        </p:spPr>
      </p:pic>
      <p:sp>
        <p:nvSpPr>
          <p:cNvPr id="14" name="TextBox 13">
            <a:extLst>
              <a:ext uri="{FF2B5EF4-FFF2-40B4-BE49-F238E27FC236}">
                <a16:creationId xmlns:a16="http://schemas.microsoft.com/office/drawing/2014/main" xmlns="" id="{E3D86A91-D150-76E4-7BEE-D306B01430B1}"/>
              </a:ext>
            </a:extLst>
          </p:cNvPr>
          <p:cNvSpPr txBox="1"/>
          <p:nvPr/>
        </p:nvSpPr>
        <p:spPr>
          <a:xfrm>
            <a:off x="8090675" y="4977999"/>
            <a:ext cx="4049421" cy="923330"/>
          </a:xfrm>
          <a:prstGeom prst="rect">
            <a:avLst/>
          </a:prstGeom>
          <a:noFill/>
        </p:spPr>
        <p:txBody>
          <a:bodyPr wrap="square" rtlCol="0">
            <a:spAutoFit/>
          </a:bodyPr>
          <a:lstStyle/>
          <a:p>
            <a:r>
              <a:rPr lang="en-US" b="1" dirty="0"/>
              <a:t>INSIGHT :</a:t>
            </a:r>
            <a:r>
              <a:rPr lang="en-US" dirty="0"/>
              <a:t> </a:t>
            </a:r>
          </a:p>
          <a:p>
            <a:r>
              <a:rPr lang="en-US" dirty="0" err="1"/>
              <a:t>Balapur</a:t>
            </a:r>
            <a:r>
              <a:rPr lang="en-US" dirty="0"/>
              <a:t> has more 2BHK flats in  location with highest price</a:t>
            </a:r>
            <a:endParaRPr lang="en-IN" dirty="0"/>
          </a:p>
        </p:txBody>
      </p:sp>
    </p:spTree>
    <p:extLst>
      <p:ext uri="{BB962C8B-B14F-4D97-AF65-F5344CB8AC3E}">
        <p14:creationId xmlns:p14="http://schemas.microsoft.com/office/powerpoint/2010/main" val="1063484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1451ADA-F315-1B83-D4E4-582A06DB11B4}"/>
              </a:ext>
            </a:extLst>
          </p:cNvPr>
          <p:cNvSpPr txBox="1"/>
          <p:nvPr/>
        </p:nvSpPr>
        <p:spPr>
          <a:xfrm>
            <a:off x="3398076" y="336936"/>
            <a:ext cx="4071243"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IN" sz="2800" b="1" dirty="0">
                <a:solidFill>
                  <a:srgbClr val="FFFF00"/>
                </a:solidFill>
              </a:rPr>
              <a:t>OBSERVING CARPET AREA</a:t>
            </a:r>
          </a:p>
        </p:txBody>
      </p:sp>
      <p:sp>
        <p:nvSpPr>
          <p:cNvPr id="6" name="TextBox 5">
            <a:extLst>
              <a:ext uri="{FF2B5EF4-FFF2-40B4-BE49-F238E27FC236}">
                <a16:creationId xmlns:a16="http://schemas.microsoft.com/office/drawing/2014/main" xmlns="" id="{64FDBE80-9D3E-14EC-9315-CB903CCEAF39}"/>
              </a:ext>
            </a:extLst>
          </p:cNvPr>
          <p:cNvSpPr txBox="1"/>
          <p:nvPr/>
        </p:nvSpPr>
        <p:spPr>
          <a:xfrm>
            <a:off x="4150661" y="1096466"/>
            <a:ext cx="2520434" cy="369332"/>
          </a:xfrm>
          <a:prstGeom prst="rect">
            <a:avLst/>
          </a:prstGeom>
          <a:noFill/>
        </p:spPr>
        <p:txBody>
          <a:bodyPr wrap="none" rtlCol="0">
            <a:spAutoFit/>
          </a:bodyPr>
          <a:lstStyle/>
          <a:p>
            <a:r>
              <a:rPr lang="en-IN" sz="1800" b="1" dirty="0">
                <a:solidFill>
                  <a:srgbClr val="0070C0"/>
                </a:solidFill>
              </a:rPr>
              <a:t>CARPET AREA</a:t>
            </a:r>
            <a:r>
              <a:rPr lang="en-IN" dirty="0">
                <a:solidFill>
                  <a:srgbClr val="0070C0"/>
                </a:solidFill>
              </a:rPr>
              <a:t> </a:t>
            </a:r>
            <a:r>
              <a:rPr lang="en-IN" b="1" i="1" dirty="0">
                <a:solidFill>
                  <a:srgbClr val="0070C0"/>
                </a:solidFill>
              </a:rPr>
              <a:t>VS COUNT</a:t>
            </a:r>
          </a:p>
        </p:txBody>
      </p:sp>
      <p:sp>
        <p:nvSpPr>
          <p:cNvPr id="12" name="TextBox 11">
            <a:extLst>
              <a:ext uri="{FF2B5EF4-FFF2-40B4-BE49-F238E27FC236}">
                <a16:creationId xmlns:a16="http://schemas.microsoft.com/office/drawing/2014/main" xmlns="" id="{2091196C-EB7A-BCA8-918A-289394479610}"/>
              </a:ext>
            </a:extLst>
          </p:cNvPr>
          <p:cNvSpPr txBox="1"/>
          <p:nvPr/>
        </p:nvSpPr>
        <p:spPr>
          <a:xfrm>
            <a:off x="4465983" y="4465713"/>
            <a:ext cx="3003336" cy="1477328"/>
          </a:xfrm>
          <a:prstGeom prst="rect">
            <a:avLst/>
          </a:prstGeom>
          <a:noFill/>
        </p:spPr>
        <p:txBody>
          <a:bodyPr wrap="square" rtlCol="0">
            <a:spAutoFit/>
          </a:bodyPr>
          <a:lstStyle/>
          <a:p>
            <a:r>
              <a:rPr lang="en-US" b="1" dirty="0"/>
              <a:t>INSIGHT:</a:t>
            </a:r>
          </a:p>
          <a:p>
            <a:r>
              <a:rPr lang="en-US" dirty="0"/>
              <a:t>The density of </a:t>
            </a:r>
            <a:r>
              <a:rPr lang="en-US" dirty="0" err="1"/>
              <a:t>carpetarea</a:t>
            </a:r>
            <a:r>
              <a:rPr lang="en-US" dirty="0"/>
              <a:t> increases from 0 to 0.0008 reaches max at 1100 and gradually decreases</a:t>
            </a:r>
          </a:p>
        </p:txBody>
      </p:sp>
      <p:sp>
        <p:nvSpPr>
          <p:cNvPr id="13" name="TextBox 12">
            <a:extLst>
              <a:ext uri="{FF2B5EF4-FFF2-40B4-BE49-F238E27FC236}">
                <a16:creationId xmlns:a16="http://schemas.microsoft.com/office/drawing/2014/main" xmlns="" id="{DF7E881A-56F0-82BE-C635-CEC66F5597B7}"/>
              </a:ext>
            </a:extLst>
          </p:cNvPr>
          <p:cNvSpPr txBox="1"/>
          <p:nvPr/>
        </p:nvSpPr>
        <p:spPr>
          <a:xfrm>
            <a:off x="1046096" y="4441423"/>
            <a:ext cx="2608210" cy="1200329"/>
          </a:xfrm>
          <a:prstGeom prst="rect">
            <a:avLst/>
          </a:prstGeom>
          <a:noFill/>
        </p:spPr>
        <p:txBody>
          <a:bodyPr wrap="square" rtlCol="0">
            <a:spAutoFit/>
          </a:bodyPr>
          <a:lstStyle/>
          <a:p>
            <a:r>
              <a:rPr lang="en-US" b="1" dirty="0"/>
              <a:t>INSIGHT:</a:t>
            </a:r>
          </a:p>
          <a:p>
            <a:r>
              <a:rPr lang="en-US" dirty="0"/>
              <a:t>There more number of flats with carpet area 1100</a:t>
            </a:r>
            <a:endParaRPr lang="en-IN" dirty="0"/>
          </a:p>
        </p:txBody>
      </p:sp>
      <p:pic>
        <p:nvPicPr>
          <p:cNvPr id="5" name="Picture 4">
            <a:extLst>
              <a:ext uri="{FF2B5EF4-FFF2-40B4-BE49-F238E27FC236}">
                <a16:creationId xmlns:a16="http://schemas.microsoft.com/office/drawing/2014/main" xmlns="" id="{EC8CECF2-0DAB-F1E5-D7BC-01914609ABFD}"/>
              </a:ext>
            </a:extLst>
          </p:cNvPr>
          <p:cNvPicPr>
            <a:picLocks noChangeAspect="1"/>
          </p:cNvPicPr>
          <p:nvPr/>
        </p:nvPicPr>
        <p:blipFill rotWithShape="1">
          <a:blip r:embed="rId2">
            <a:extLst>
              <a:ext uri="{28A0092B-C50C-407E-A947-70E740481C1C}">
                <a14:useLocalDpi xmlns:a14="http://schemas.microsoft.com/office/drawing/2010/main" val="0"/>
              </a:ext>
            </a:extLst>
          </a:blip>
          <a:srcRect l="16918" t="46570" r="19426" b="19660"/>
          <a:stretch/>
        </p:blipFill>
        <p:spPr>
          <a:xfrm>
            <a:off x="821371" y="1938418"/>
            <a:ext cx="3329290" cy="2315936"/>
          </a:xfrm>
          <a:prstGeom prst="rect">
            <a:avLst/>
          </a:prstGeom>
        </p:spPr>
      </p:pic>
      <p:pic>
        <p:nvPicPr>
          <p:cNvPr id="9" name="Picture 8">
            <a:extLst>
              <a:ext uri="{FF2B5EF4-FFF2-40B4-BE49-F238E27FC236}">
                <a16:creationId xmlns:a16="http://schemas.microsoft.com/office/drawing/2014/main" xmlns="" id="{071242E3-11FB-1F96-D349-E74CC70DC562}"/>
              </a:ext>
            </a:extLst>
          </p:cNvPr>
          <p:cNvPicPr>
            <a:picLocks noChangeAspect="1"/>
          </p:cNvPicPr>
          <p:nvPr/>
        </p:nvPicPr>
        <p:blipFill rotWithShape="1">
          <a:blip r:embed="rId3">
            <a:extLst>
              <a:ext uri="{28A0092B-C50C-407E-A947-70E740481C1C}">
                <a14:useLocalDpi xmlns:a14="http://schemas.microsoft.com/office/drawing/2010/main" val="0"/>
              </a:ext>
            </a:extLst>
          </a:blip>
          <a:srcRect l="16919" t="41165" r="19427" b="24020"/>
          <a:stretch/>
        </p:blipFill>
        <p:spPr>
          <a:xfrm>
            <a:off x="4232794" y="1902586"/>
            <a:ext cx="3329290" cy="2387600"/>
          </a:xfrm>
          <a:prstGeom prst="rect">
            <a:avLst/>
          </a:prstGeom>
        </p:spPr>
      </p:pic>
      <p:pic>
        <p:nvPicPr>
          <p:cNvPr id="15" name="Picture 14">
            <a:extLst>
              <a:ext uri="{FF2B5EF4-FFF2-40B4-BE49-F238E27FC236}">
                <a16:creationId xmlns:a16="http://schemas.microsoft.com/office/drawing/2014/main" xmlns="" id="{B11EB30E-A00A-492F-3C8C-187EE45716BA}"/>
              </a:ext>
            </a:extLst>
          </p:cNvPr>
          <p:cNvPicPr>
            <a:picLocks noChangeAspect="1"/>
          </p:cNvPicPr>
          <p:nvPr/>
        </p:nvPicPr>
        <p:blipFill rotWithShape="1">
          <a:blip r:embed="rId4">
            <a:extLst>
              <a:ext uri="{28A0092B-C50C-407E-A947-70E740481C1C}">
                <a14:useLocalDpi xmlns:a14="http://schemas.microsoft.com/office/drawing/2010/main" val="0"/>
              </a:ext>
            </a:extLst>
          </a:blip>
          <a:srcRect l="16919" t="51401" r="19427" b="16715"/>
          <a:stretch/>
        </p:blipFill>
        <p:spPr>
          <a:xfrm>
            <a:off x="8152912" y="2103578"/>
            <a:ext cx="3329291" cy="2186608"/>
          </a:xfrm>
          <a:prstGeom prst="rect">
            <a:avLst/>
          </a:prstGeom>
        </p:spPr>
      </p:pic>
      <p:sp>
        <p:nvSpPr>
          <p:cNvPr id="3" name="TextBox 2">
            <a:extLst>
              <a:ext uri="{FF2B5EF4-FFF2-40B4-BE49-F238E27FC236}">
                <a16:creationId xmlns:a16="http://schemas.microsoft.com/office/drawing/2014/main" xmlns="" id="{C6FAC362-D380-0854-22F6-4FFC418D0CCE}"/>
              </a:ext>
            </a:extLst>
          </p:cNvPr>
          <p:cNvSpPr txBox="1"/>
          <p:nvPr/>
        </p:nvSpPr>
        <p:spPr>
          <a:xfrm>
            <a:off x="8068585" y="4465713"/>
            <a:ext cx="3872823" cy="1200329"/>
          </a:xfrm>
          <a:prstGeom prst="rect">
            <a:avLst/>
          </a:prstGeom>
          <a:noFill/>
        </p:spPr>
        <p:txBody>
          <a:bodyPr wrap="square" rtlCol="0">
            <a:spAutoFit/>
          </a:bodyPr>
          <a:lstStyle/>
          <a:p>
            <a:r>
              <a:rPr lang="en-IN" b="1" i="1" dirty="0"/>
              <a:t>INSIGHT:</a:t>
            </a:r>
            <a:endParaRPr lang="en-US" b="1" i="1" dirty="0"/>
          </a:p>
          <a:p>
            <a:r>
              <a:rPr lang="en-US" dirty="0"/>
              <a:t>This scatter plot shows linearity, so as the price increase carpet area also increases</a:t>
            </a:r>
            <a:endParaRPr lang="en-IN" dirty="0"/>
          </a:p>
        </p:txBody>
      </p:sp>
    </p:spTree>
    <p:extLst>
      <p:ext uri="{BB962C8B-B14F-4D97-AF65-F5344CB8AC3E}">
        <p14:creationId xmlns:p14="http://schemas.microsoft.com/office/powerpoint/2010/main" val="554882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2082389" y="2649151"/>
            <a:ext cx="7007290" cy="2308284"/>
          </a:xfrm>
          <a:prstGeom prst="rect">
            <a:avLst/>
          </a:prstGeom>
          <a:solidFill>
            <a:schemeClr val="accent4">
              <a:lumMod val="40000"/>
              <a:lumOff val="60000"/>
            </a:schemeClr>
          </a:solid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IN" sz="2400" dirty="0">
                <a:solidFill>
                  <a:srgbClr val="7E23A3"/>
                </a:solidFill>
                <a:latin typeface="Calibri" panose="020F0502020204030204" pitchFamily="34" charset="0"/>
                <a:cs typeface="Calibri" panose="020F0502020204030204" pitchFamily="34" charset="0"/>
                <a:sym typeface="Calibri"/>
              </a:rPr>
              <a:t>NAME			:  CHEKKARA SHRIJANI</a:t>
            </a:r>
          </a:p>
          <a:p>
            <a:pPr marL="0" marR="0" lvl="0" indent="0" rtl="0">
              <a:spcBef>
                <a:spcPts val="0"/>
              </a:spcBef>
              <a:spcAft>
                <a:spcPts val="0"/>
              </a:spcAft>
              <a:buNone/>
            </a:pPr>
            <a:r>
              <a:rPr lang="en-IN" sz="2400" dirty="0">
                <a:solidFill>
                  <a:srgbClr val="7E23A3"/>
                </a:solidFill>
                <a:latin typeface="Calibri" panose="020F0502020204030204" pitchFamily="34" charset="0"/>
                <a:cs typeface="Calibri" panose="020F0502020204030204" pitchFamily="34" charset="0"/>
                <a:sym typeface="Calibri"/>
              </a:rPr>
              <a:t>QUALIFICATION	:  B.TECH</a:t>
            </a:r>
          </a:p>
          <a:p>
            <a:pPr marL="0" marR="0" lvl="0" indent="0" rtl="0">
              <a:spcBef>
                <a:spcPts val="0"/>
              </a:spcBef>
              <a:spcAft>
                <a:spcPts val="0"/>
              </a:spcAft>
              <a:buNone/>
            </a:pPr>
            <a:endParaRPr lang="en-IN" sz="2400" dirty="0">
              <a:solidFill>
                <a:srgbClr val="7E23A3"/>
              </a:solidFill>
              <a:latin typeface="Calibri" panose="020F0502020204030204" pitchFamily="34" charset="0"/>
              <a:cs typeface="Calibri" panose="020F0502020204030204" pitchFamily="34" charset="0"/>
              <a:sym typeface="Calibri"/>
            </a:endParaRPr>
          </a:p>
          <a:p>
            <a:pPr marL="0" marR="0" lvl="0" indent="0" rtl="0">
              <a:spcBef>
                <a:spcPts val="0"/>
              </a:spcBef>
              <a:spcAft>
                <a:spcPts val="0"/>
              </a:spcAft>
              <a:buNone/>
            </a:pPr>
            <a:endParaRPr lang="en-IN" sz="2400" dirty="0">
              <a:solidFill>
                <a:srgbClr val="7E23A3"/>
              </a:solidFill>
              <a:latin typeface="Calibri" panose="020F0502020204030204" pitchFamily="34" charset="0"/>
              <a:cs typeface="Calibri" panose="020F0502020204030204" pitchFamily="34" charset="0"/>
              <a:sym typeface="Calibri"/>
            </a:endParaRPr>
          </a:p>
          <a:p>
            <a:pPr marL="0" marR="0" lvl="0" indent="0" rtl="0">
              <a:spcBef>
                <a:spcPts val="0"/>
              </a:spcBef>
              <a:spcAft>
                <a:spcPts val="0"/>
              </a:spcAft>
              <a:buNone/>
            </a:pPr>
            <a:r>
              <a:rPr lang="en-IN" sz="2400" dirty="0">
                <a:solidFill>
                  <a:srgbClr val="7E23A3"/>
                </a:solidFill>
                <a:latin typeface="Calibri" panose="020F0502020204030204" pitchFamily="34" charset="0"/>
                <a:cs typeface="Calibri" panose="020F0502020204030204" pitchFamily="34" charset="0"/>
                <a:sym typeface="Calibri"/>
              </a:rPr>
              <a:t>NAME			:  </a:t>
            </a:r>
            <a:r>
              <a:rPr lang="en-IN" sz="2400" dirty="0">
                <a:solidFill>
                  <a:srgbClr val="7030A0"/>
                </a:solidFill>
                <a:latin typeface="Times New Roman" panose="02020603050405020304" pitchFamily="18" charset="0"/>
                <a:cs typeface="Times New Roman" panose="02020603050405020304" pitchFamily="18" charset="0"/>
                <a:sym typeface="Calibri"/>
              </a:rPr>
              <a:t>PERECHARLA VENU</a:t>
            </a:r>
            <a:endParaRPr lang="en-IN" sz="2400" dirty="0">
              <a:solidFill>
                <a:srgbClr val="7030A0"/>
              </a:solidFill>
              <a:latin typeface="Calibri" panose="020F0502020204030204" pitchFamily="34" charset="0"/>
              <a:cs typeface="Calibri" panose="020F0502020204030204" pitchFamily="34" charset="0"/>
              <a:sym typeface="Calibri"/>
            </a:endParaRPr>
          </a:p>
          <a:p>
            <a:pPr marL="0" marR="0" lvl="0" indent="0" rtl="0">
              <a:spcBef>
                <a:spcPts val="0"/>
              </a:spcBef>
              <a:spcAft>
                <a:spcPts val="0"/>
              </a:spcAft>
              <a:buNone/>
            </a:pPr>
            <a:r>
              <a:rPr lang="en-IN" sz="2400" dirty="0">
                <a:solidFill>
                  <a:srgbClr val="7E23A3"/>
                </a:solidFill>
                <a:latin typeface="Calibri" panose="020F0502020204030204" pitchFamily="34" charset="0"/>
                <a:cs typeface="Calibri" panose="020F0502020204030204" pitchFamily="34" charset="0"/>
                <a:sym typeface="Calibri"/>
              </a:rPr>
              <a:t>QUALIFICATION	:  B.SC</a:t>
            </a:r>
          </a:p>
        </p:txBody>
      </p:sp>
      <p:sp>
        <p:nvSpPr>
          <p:cNvPr id="105" name="Google Shape;105;p3"/>
          <p:cNvSpPr txBox="1"/>
          <p:nvPr/>
        </p:nvSpPr>
        <p:spPr>
          <a:xfrm>
            <a:off x="2156988" y="1144806"/>
            <a:ext cx="6858092" cy="486247"/>
          </a:xfrm>
          <a:prstGeom prst="rect">
            <a:avLst/>
          </a:prstGeom>
          <a:solidFill>
            <a:schemeClr val="accent2"/>
          </a:solidFill>
          <a:ln>
            <a:solidFill>
              <a:schemeClr val="accent2">
                <a:lumMod val="40000"/>
                <a:lumOff val="60000"/>
              </a:schemeClr>
            </a:solid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b="0" i="0" u="none" strike="noStrike" cap="none" dirty="0">
                <a:solidFill>
                  <a:srgbClr val="FF0000"/>
                </a:solidFill>
                <a:latin typeface="Lato Black"/>
                <a:ea typeface="Lato Black"/>
                <a:cs typeface="Lato Black"/>
                <a:sym typeface="Lato Black"/>
              </a:rPr>
              <a:t>              About us :</a:t>
            </a:r>
            <a:endParaRPr sz="1800" b="0" i="0" u="none" strike="noStrike" cap="none" dirty="0">
              <a:solidFill>
                <a:srgbClr val="FF0000"/>
              </a:solidFill>
              <a:latin typeface="Calibri"/>
              <a:ea typeface="Calibri"/>
              <a:cs typeface="Calibri"/>
              <a:sym typeface="Calibri"/>
            </a:endParaRPr>
          </a:p>
        </p:txBody>
      </p:sp>
      <p:pic>
        <p:nvPicPr>
          <p:cNvPr id="1026" name="Picture 2" descr="http://innomatics.in/wp-content/uploads/2023/01/Innomatics-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822" y="6039777"/>
            <a:ext cx="4484178" cy="81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46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1451ADA-F315-1B83-D4E4-582A06DB11B4}"/>
              </a:ext>
            </a:extLst>
          </p:cNvPr>
          <p:cNvSpPr txBox="1"/>
          <p:nvPr/>
        </p:nvSpPr>
        <p:spPr>
          <a:xfrm>
            <a:off x="3727184" y="528226"/>
            <a:ext cx="4071243" cy="52322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IN" sz="2800" b="1" dirty="0">
                <a:solidFill>
                  <a:srgbClr val="FFFF00"/>
                </a:solidFill>
              </a:rPr>
              <a:t>OBSERVING CARPET AREA</a:t>
            </a:r>
          </a:p>
        </p:txBody>
      </p:sp>
      <p:sp>
        <p:nvSpPr>
          <p:cNvPr id="11" name="TextBox 10">
            <a:extLst>
              <a:ext uri="{FF2B5EF4-FFF2-40B4-BE49-F238E27FC236}">
                <a16:creationId xmlns:a16="http://schemas.microsoft.com/office/drawing/2014/main" xmlns="" id="{C1AE6B61-A4DA-2CFC-5FD2-C605C660F63E}"/>
              </a:ext>
            </a:extLst>
          </p:cNvPr>
          <p:cNvSpPr txBox="1"/>
          <p:nvPr/>
        </p:nvSpPr>
        <p:spPr>
          <a:xfrm>
            <a:off x="7955688" y="4707487"/>
            <a:ext cx="4214191" cy="1200329"/>
          </a:xfrm>
          <a:prstGeom prst="rect">
            <a:avLst/>
          </a:prstGeom>
          <a:noFill/>
        </p:spPr>
        <p:txBody>
          <a:bodyPr wrap="square" rtlCol="0">
            <a:spAutoFit/>
          </a:bodyPr>
          <a:lstStyle/>
          <a:p>
            <a:r>
              <a:rPr lang="en-US" b="1" i="1" dirty="0"/>
              <a:t>INSIGHT:</a:t>
            </a:r>
          </a:p>
          <a:p>
            <a:r>
              <a:rPr lang="en-US" dirty="0"/>
              <a:t>There are more number of 2 bathroom,2 </a:t>
            </a:r>
            <a:r>
              <a:rPr lang="en-US" dirty="0" err="1"/>
              <a:t>bhk</a:t>
            </a:r>
            <a:r>
              <a:rPr lang="en-US" dirty="0"/>
              <a:t> houses which are unfurnished ,semi-furnished ,furnished respectively</a:t>
            </a:r>
          </a:p>
        </p:txBody>
      </p:sp>
      <p:sp>
        <p:nvSpPr>
          <p:cNvPr id="12" name="TextBox 11">
            <a:extLst>
              <a:ext uri="{FF2B5EF4-FFF2-40B4-BE49-F238E27FC236}">
                <a16:creationId xmlns:a16="http://schemas.microsoft.com/office/drawing/2014/main" xmlns="" id="{2091196C-EB7A-BCA8-918A-289394479610}"/>
              </a:ext>
            </a:extLst>
          </p:cNvPr>
          <p:cNvSpPr txBox="1"/>
          <p:nvPr/>
        </p:nvSpPr>
        <p:spPr>
          <a:xfrm>
            <a:off x="4713811" y="4707487"/>
            <a:ext cx="3003336" cy="923330"/>
          </a:xfrm>
          <a:prstGeom prst="rect">
            <a:avLst/>
          </a:prstGeom>
          <a:noFill/>
        </p:spPr>
        <p:txBody>
          <a:bodyPr wrap="square" rtlCol="0">
            <a:spAutoFit/>
          </a:bodyPr>
          <a:lstStyle/>
          <a:p>
            <a:r>
              <a:rPr lang="en-US" b="1" i="1" dirty="0"/>
              <a:t>INSIGHT:</a:t>
            </a:r>
          </a:p>
          <a:p>
            <a:r>
              <a:rPr lang="en-US" dirty="0"/>
              <a:t>The price is highest for flats which are furnished</a:t>
            </a:r>
          </a:p>
        </p:txBody>
      </p:sp>
      <p:pic>
        <p:nvPicPr>
          <p:cNvPr id="5" name="Picture 4">
            <a:extLst>
              <a:ext uri="{FF2B5EF4-FFF2-40B4-BE49-F238E27FC236}">
                <a16:creationId xmlns:a16="http://schemas.microsoft.com/office/drawing/2014/main" xmlns="" id="{7E42B0A0-3555-D917-38AA-6BF90A597F4B}"/>
              </a:ext>
            </a:extLst>
          </p:cNvPr>
          <p:cNvPicPr>
            <a:picLocks noChangeAspect="1"/>
          </p:cNvPicPr>
          <p:nvPr/>
        </p:nvPicPr>
        <p:blipFill rotWithShape="1">
          <a:blip r:embed="rId2">
            <a:extLst>
              <a:ext uri="{28A0092B-C50C-407E-A947-70E740481C1C}">
                <a14:useLocalDpi xmlns:a14="http://schemas.microsoft.com/office/drawing/2010/main" val="0"/>
              </a:ext>
            </a:extLst>
          </a:blip>
          <a:srcRect l="18835" t="47343" r="19426" b="18677"/>
          <a:stretch/>
        </p:blipFill>
        <p:spPr>
          <a:xfrm>
            <a:off x="993913" y="2017933"/>
            <a:ext cx="3229095" cy="2330330"/>
          </a:xfrm>
          <a:prstGeom prst="rect">
            <a:avLst/>
          </a:prstGeom>
        </p:spPr>
      </p:pic>
      <p:pic>
        <p:nvPicPr>
          <p:cNvPr id="9" name="Picture 8">
            <a:extLst>
              <a:ext uri="{FF2B5EF4-FFF2-40B4-BE49-F238E27FC236}">
                <a16:creationId xmlns:a16="http://schemas.microsoft.com/office/drawing/2014/main" xmlns="" id="{76B2AA04-BF18-AF8C-A8FB-37BDA6147157}"/>
              </a:ext>
            </a:extLst>
          </p:cNvPr>
          <p:cNvPicPr>
            <a:picLocks noChangeAspect="1"/>
          </p:cNvPicPr>
          <p:nvPr/>
        </p:nvPicPr>
        <p:blipFill rotWithShape="1">
          <a:blip r:embed="rId3">
            <a:extLst>
              <a:ext uri="{28A0092B-C50C-407E-A947-70E740481C1C}">
                <a14:useLocalDpi xmlns:a14="http://schemas.microsoft.com/office/drawing/2010/main" val="0"/>
              </a:ext>
            </a:extLst>
          </a:blip>
          <a:srcRect l="16301" t="54589" r="19426" b="12757"/>
          <a:stretch/>
        </p:blipFill>
        <p:spPr>
          <a:xfrm>
            <a:off x="4289269" y="2017933"/>
            <a:ext cx="3361617" cy="2239358"/>
          </a:xfrm>
          <a:prstGeom prst="rect">
            <a:avLst/>
          </a:prstGeom>
        </p:spPr>
      </p:pic>
      <p:pic>
        <p:nvPicPr>
          <p:cNvPr id="15" name="Picture 14">
            <a:extLst>
              <a:ext uri="{FF2B5EF4-FFF2-40B4-BE49-F238E27FC236}">
                <a16:creationId xmlns:a16="http://schemas.microsoft.com/office/drawing/2014/main" xmlns="" id="{143C2E88-C6A6-B730-0888-02E500C99097}"/>
              </a:ext>
            </a:extLst>
          </p:cNvPr>
          <p:cNvPicPr>
            <a:picLocks noChangeAspect="1"/>
          </p:cNvPicPr>
          <p:nvPr/>
        </p:nvPicPr>
        <p:blipFill rotWithShape="1">
          <a:blip r:embed="rId4">
            <a:extLst>
              <a:ext uri="{28A0092B-C50C-407E-A947-70E740481C1C}">
                <a14:useLocalDpi xmlns:a14="http://schemas.microsoft.com/office/drawing/2010/main" val="0"/>
              </a:ext>
            </a:extLst>
          </a:blip>
          <a:srcRect l="13861" t="43353" r="16620" b="14821"/>
          <a:stretch/>
        </p:blipFill>
        <p:spPr>
          <a:xfrm>
            <a:off x="7717147" y="1990165"/>
            <a:ext cx="4269938" cy="2717322"/>
          </a:xfrm>
          <a:prstGeom prst="rect">
            <a:avLst/>
          </a:prstGeom>
        </p:spPr>
      </p:pic>
      <p:sp>
        <p:nvSpPr>
          <p:cNvPr id="3" name="TextBox 2">
            <a:extLst>
              <a:ext uri="{FF2B5EF4-FFF2-40B4-BE49-F238E27FC236}">
                <a16:creationId xmlns:a16="http://schemas.microsoft.com/office/drawing/2014/main" xmlns="" id="{58183304-AD28-B4E3-D3FC-6D7AE1DD4766}"/>
              </a:ext>
            </a:extLst>
          </p:cNvPr>
          <p:cNvSpPr txBox="1"/>
          <p:nvPr/>
        </p:nvSpPr>
        <p:spPr>
          <a:xfrm>
            <a:off x="443873" y="4603690"/>
            <a:ext cx="4329174" cy="923330"/>
          </a:xfrm>
          <a:prstGeom prst="rect">
            <a:avLst/>
          </a:prstGeom>
          <a:noFill/>
        </p:spPr>
        <p:txBody>
          <a:bodyPr wrap="square">
            <a:spAutoFit/>
          </a:bodyPr>
          <a:lstStyle/>
          <a:p>
            <a:r>
              <a:rPr lang="en-US" b="1" i="1" dirty="0"/>
              <a:t>INSIGHT:</a:t>
            </a:r>
          </a:p>
          <a:p>
            <a:r>
              <a:rPr lang="en-US" dirty="0"/>
              <a:t>7</a:t>
            </a:r>
            <a:r>
              <a:rPr lang="en-US" baseline="30000" dirty="0"/>
              <a:t>th</a:t>
            </a:r>
            <a:r>
              <a:rPr lang="en-US" dirty="0"/>
              <a:t> floor flats more available for rents and it have most carpet area also</a:t>
            </a:r>
            <a:endParaRPr lang="en-IN" dirty="0"/>
          </a:p>
        </p:txBody>
      </p:sp>
    </p:spTree>
    <p:extLst>
      <p:ext uri="{BB962C8B-B14F-4D97-AF65-F5344CB8AC3E}">
        <p14:creationId xmlns:p14="http://schemas.microsoft.com/office/powerpoint/2010/main" val="656317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1451ADA-F315-1B83-D4E4-582A06DB11B4}"/>
              </a:ext>
            </a:extLst>
          </p:cNvPr>
          <p:cNvSpPr txBox="1"/>
          <p:nvPr/>
        </p:nvSpPr>
        <p:spPr>
          <a:xfrm>
            <a:off x="4081669" y="304799"/>
            <a:ext cx="3357458" cy="52322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IN" sz="2800" b="1" dirty="0">
                <a:solidFill>
                  <a:schemeClr val="accent1">
                    <a:lumMod val="50000"/>
                  </a:schemeClr>
                </a:solidFill>
              </a:rPr>
              <a:t>OBSERVING FURNISH</a:t>
            </a:r>
          </a:p>
        </p:txBody>
      </p:sp>
      <p:sp>
        <p:nvSpPr>
          <p:cNvPr id="13" name="TextBox 12">
            <a:extLst>
              <a:ext uri="{FF2B5EF4-FFF2-40B4-BE49-F238E27FC236}">
                <a16:creationId xmlns:a16="http://schemas.microsoft.com/office/drawing/2014/main" xmlns="" id="{DF7E881A-56F0-82BE-C635-CEC66F5597B7}"/>
              </a:ext>
            </a:extLst>
          </p:cNvPr>
          <p:cNvSpPr txBox="1"/>
          <p:nvPr/>
        </p:nvSpPr>
        <p:spPr>
          <a:xfrm>
            <a:off x="1181911" y="4840067"/>
            <a:ext cx="2608210" cy="1200329"/>
          </a:xfrm>
          <a:prstGeom prst="rect">
            <a:avLst/>
          </a:prstGeom>
          <a:noFill/>
        </p:spPr>
        <p:txBody>
          <a:bodyPr wrap="square" rtlCol="0">
            <a:spAutoFit/>
          </a:bodyPr>
          <a:lstStyle/>
          <a:p>
            <a:r>
              <a:rPr lang="en-US" b="1" i="1" dirty="0"/>
              <a:t>INSIGHT:</a:t>
            </a:r>
          </a:p>
          <a:p>
            <a:r>
              <a:rPr lang="en-US" dirty="0"/>
              <a:t>There are more number of flats which are Semi-Furnished</a:t>
            </a:r>
            <a:endParaRPr lang="en-IN" dirty="0"/>
          </a:p>
        </p:txBody>
      </p:sp>
      <p:pic>
        <p:nvPicPr>
          <p:cNvPr id="5" name="Picture 4">
            <a:extLst>
              <a:ext uri="{FF2B5EF4-FFF2-40B4-BE49-F238E27FC236}">
                <a16:creationId xmlns:a16="http://schemas.microsoft.com/office/drawing/2014/main" xmlns="" id="{7C5B8195-C892-27A0-5479-AAE15AD1075B}"/>
              </a:ext>
            </a:extLst>
          </p:cNvPr>
          <p:cNvPicPr>
            <a:picLocks noChangeAspect="1"/>
          </p:cNvPicPr>
          <p:nvPr/>
        </p:nvPicPr>
        <p:blipFill rotWithShape="1">
          <a:blip r:embed="rId2">
            <a:extLst>
              <a:ext uri="{28A0092B-C50C-407E-A947-70E740481C1C}">
                <a14:useLocalDpi xmlns:a14="http://schemas.microsoft.com/office/drawing/2010/main" val="0"/>
              </a:ext>
            </a:extLst>
          </a:blip>
          <a:srcRect l="11487" t="34977" r="18994" b="22318"/>
          <a:stretch/>
        </p:blipFill>
        <p:spPr>
          <a:xfrm>
            <a:off x="911946" y="1210235"/>
            <a:ext cx="5049583" cy="3489170"/>
          </a:xfrm>
          <a:prstGeom prst="rect">
            <a:avLst/>
          </a:prstGeom>
        </p:spPr>
      </p:pic>
      <p:pic>
        <p:nvPicPr>
          <p:cNvPr id="9" name="Picture 8">
            <a:extLst>
              <a:ext uri="{FF2B5EF4-FFF2-40B4-BE49-F238E27FC236}">
                <a16:creationId xmlns:a16="http://schemas.microsoft.com/office/drawing/2014/main" xmlns="" id="{B4F3EC13-F59A-2C97-C25C-D1EC75CE6F1E}"/>
              </a:ext>
            </a:extLst>
          </p:cNvPr>
          <p:cNvPicPr>
            <a:picLocks noChangeAspect="1"/>
          </p:cNvPicPr>
          <p:nvPr/>
        </p:nvPicPr>
        <p:blipFill rotWithShape="1">
          <a:blip r:embed="rId3">
            <a:extLst>
              <a:ext uri="{28A0092B-C50C-407E-A947-70E740481C1C}">
                <a14:useLocalDpi xmlns:a14="http://schemas.microsoft.com/office/drawing/2010/main" val="0"/>
              </a:ext>
            </a:extLst>
          </a:blip>
          <a:srcRect l="11486" t="41352" r="24320" b="13237"/>
          <a:stretch/>
        </p:blipFill>
        <p:spPr>
          <a:xfrm>
            <a:off x="6445625" y="1528055"/>
            <a:ext cx="4555888" cy="3019917"/>
          </a:xfrm>
          <a:prstGeom prst="rect">
            <a:avLst/>
          </a:prstGeom>
        </p:spPr>
      </p:pic>
      <p:sp>
        <p:nvSpPr>
          <p:cNvPr id="3" name="TextBox 2">
            <a:extLst>
              <a:ext uri="{FF2B5EF4-FFF2-40B4-BE49-F238E27FC236}">
                <a16:creationId xmlns:a16="http://schemas.microsoft.com/office/drawing/2014/main" xmlns="" id="{078ACD8A-3D02-C6CB-4733-26B4E289DDED}"/>
              </a:ext>
            </a:extLst>
          </p:cNvPr>
          <p:cNvSpPr txBox="1"/>
          <p:nvPr/>
        </p:nvSpPr>
        <p:spPr>
          <a:xfrm>
            <a:off x="6366113" y="4701567"/>
            <a:ext cx="5049583" cy="1200329"/>
          </a:xfrm>
          <a:prstGeom prst="rect">
            <a:avLst/>
          </a:prstGeom>
          <a:noFill/>
        </p:spPr>
        <p:txBody>
          <a:bodyPr wrap="square" rtlCol="0">
            <a:spAutoFit/>
          </a:bodyPr>
          <a:lstStyle/>
          <a:p>
            <a:r>
              <a:rPr lang="en-US" b="1" i="1" dirty="0"/>
              <a:t>INSIGHT:</a:t>
            </a:r>
          </a:p>
          <a:p>
            <a:r>
              <a:rPr lang="en-US" dirty="0"/>
              <a:t>There are more number of 2 </a:t>
            </a:r>
            <a:r>
              <a:rPr lang="en-US" dirty="0" err="1"/>
              <a:t>bhk</a:t>
            </a:r>
            <a:r>
              <a:rPr lang="en-US" dirty="0"/>
              <a:t> houses which are unfurnished ,semi-furnished ,furnished respectively for families</a:t>
            </a:r>
          </a:p>
        </p:txBody>
      </p:sp>
    </p:spTree>
    <p:extLst>
      <p:ext uri="{BB962C8B-B14F-4D97-AF65-F5344CB8AC3E}">
        <p14:creationId xmlns:p14="http://schemas.microsoft.com/office/powerpoint/2010/main" val="2714040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1451ADA-F315-1B83-D4E4-582A06DB11B4}"/>
              </a:ext>
            </a:extLst>
          </p:cNvPr>
          <p:cNvSpPr txBox="1"/>
          <p:nvPr/>
        </p:nvSpPr>
        <p:spPr>
          <a:xfrm>
            <a:off x="4081669" y="304799"/>
            <a:ext cx="3357458" cy="52322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IN" sz="2800" b="1" dirty="0">
                <a:solidFill>
                  <a:schemeClr val="accent1">
                    <a:lumMod val="50000"/>
                  </a:schemeClr>
                </a:solidFill>
              </a:rPr>
              <a:t>OBSERVING FURNISH</a:t>
            </a:r>
          </a:p>
        </p:txBody>
      </p:sp>
      <p:pic>
        <p:nvPicPr>
          <p:cNvPr id="3" name="Picture 2">
            <a:extLst>
              <a:ext uri="{FF2B5EF4-FFF2-40B4-BE49-F238E27FC236}">
                <a16:creationId xmlns:a16="http://schemas.microsoft.com/office/drawing/2014/main" xmlns="" id="{33C018A0-C692-AAAC-C975-84CE161043A2}"/>
              </a:ext>
            </a:extLst>
          </p:cNvPr>
          <p:cNvPicPr>
            <a:picLocks noChangeAspect="1"/>
          </p:cNvPicPr>
          <p:nvPr/>
        </p:nvPicPr>
        <p:blipFill rotWithShape="1">
          <a:blip r:embed="rId2">
            <a:extLst>
              <a:ext uri="{28A0092B-C50C-407E-A947-70E740481C1C}">
                <a14:useLocalDpi xmlns:a14="http://schemas.microsoft.com/office/drawing/2010/main" val="0"/>
              </a:ext>
            </a:extLst>
          </a:blip>
          <a:srcRect l="11486" t="33607" r="14020" b="12157"/>
          <a:stretch/>
        </p:blipFill>
        <p:spPr>
          <a:xfrm>
            <a:off x="971518" y="1021868"/>
            <a:ext cx="3896141" cy="3647662"/>
          </a:xfrm>
          <a:prstGeom prst="rect">
            <a:avLst/>
          </a:prstGeom>
        </p:spPr>
      </p:pic>
      <p:sp>
        <p:nvSpPr>
          <p:cNvPr id="5" name="TextBox 4">
            <a:extLst>
              <a:ext uri="{FF2B5EF4-FFF2-40B4-BE49-F238E27FC236}">
                <a16:creationId xmlns:a16="http://schemas.microsoft.com/office/drawing/2014/main" xmlns="" id="{B76D50EC-D593-D4AA-7E88-E9D40CD409FB}"/>
              </a:ext>
            </a:extLst>
          </p:cNvPr>
          <p:cNvSpPr txBox="1"/>
          <p:nvPr/>
        </p:nvSpPr>
        <p:spPr>
          <a:xfrm>
            <a:off x="1033669" y="4669530"/>
            <a:ext cx="6096000" cy="1754326"/>
          </a:xfrm>
          <a:prstGeom prst="rect">
            <a:avLst/>
          </a:prstGeom>
          <a:noFill/>
        </p:spPr>
        <p:txBody>
          <a:bodyPr wrap="square">
            <a:spAutoFit/>
          </a:bodyPr>
          <a:lstStyle/>
          <a:p>
            <a:r>
              <a:rPr lang="en-US" dirty="0"/>
              <a:t>pair plot:</a:t>
            </a:r>
          </a:p>
          <a:p>
            <a:r>
              <a:rPr lang="en-US" dirty="0"/>
              <a:t>1.Having 2bathrooms is </a:t>
            </a:r>
            <a:r>
              <a:rPr lang="en-US" dirty="0" err="1"/>
              <a:t>semifurnished</a:t>
            </a:r>
            <a:endParaRPr lang="en-US" dirty="0"/>
          </a:p>
          <a:p>
            <a:r>
              <a:rPr lang="en-US" dirty="0"/>
              <a:t>2.Having more </a:t>
            </a:r>
            <a:r>
              <a:rPr lang="en-US" dirty="0" err="1"/>
              <a:t>carpetrea</a:t>
            </a:r>
            <a:r>
              <a:rPr lang="en-US" dirty="0"/>
              <a:t> is also a </a:t>
            </a:r>
            <a:r>
              <a:rPr lang="en-US" dirty="0" err="1"/>
              <a:t>semifurnished</a:t>
            </a:r>
            <a:endParaRPr lang="en-US" dirty="0"/>
          </a:p>
          <a:p>
            <a:r>
              <a:rPr lang="en-US" dirty="0"/>
              <a:t>3.Heighest floor is also </a:t>
            </a:r>
            <a:r>
              <a:rPr lang="en-US" dirty="0" err="1"/>
              <a:t>semifurnished</a:t>
            </a:r>
            <a:endParaRPr lang="en-US" dirty="0"/>
          </a:p>
          <a:p>
            <a:r>
              <a:rPr lang="en-US" dirty="0"/>
              <a:t>4. 4bhk is unfurnished </a:t>
            </a:r>
          </a:p>
          <a:p>
            <a:r>
              <a:rPr lang="en-US" dirty="0"/>
              <a:t>5.Heighest priced house is a </a:t>
            </a:r>
            <a:r>
              <a:rPr lang="en-US" dirty="0" err="1"/>
              <a:t>semifurnished</a:t>
            </a:r>
            <a:endParaRPr lang="en-IN" dirty="0"/>
          </a:p>
        </p:txBody>
      </p:sp>
    </p:spTree>
    <p:extLst>
      <p:ext uri="{BB962C8B-B14F-4D97-AF65-F5344CB8AC3E}">
        <p14:creationId xmlns:p14="http://schemas.microsoft.com/office/powerpoint/2010/main" val="3115984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1451ADA-F315-1B83-D4E4-582A06DB11B4}"/>
              </a:ext>
            </a:extLst>
          </p:cNvPr>
          <p:cNvSpPr txBox="1"/>
          <p:nvPr/>
        </p:nvSpPr>
        <p:spPr>
          <a:xfrm>
            <a:off x="4081669" y="304799"/>
            <a:ext cx="3024161" cy="52322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a:solidFill>
                  <a:srgbClr val="FF0000"/>
                </a:solidFill>
              </a:rPr>
              <a:t>OBSERVING FLOOR</a:t>
            </a:r>
          </a:p>
        </p:txBody>
      </p:sp>
      <p:pic>
        <p:nvPicPr>
          <p:cNvPr id="5" name="Picture 4">
            <a:extLst>
              <a:ext uri="{FF2B5EF4-FFF2-40B4-BE49-F238E27FC236}">
                <a16:creationId xmlns:a16="http://schemas.microsoft.com/office/drawing/2014/main" xmlns="" id="{20221F7A-33AC-3A33-4DBF-7679A5703E3F}"/>
              </a:ext>
            </a:extLst>
          </p:cNvPr>
          <p:cNvPicPr>
            <a:picLocks noChangeAspect="1"/>
          </p:cNvPicPr>
          <p:nvPr/>
        </p:nvPicPr>
        <p:blipFill rotWithShape="1">
          <a:blip r:embed="rId2">
            <a:extLst>
              <a:ext uri="{28A0092B-C50C-407E-A947-70E740481C1C}">
                <a14:useLocalDpi xmlns:a14="http://schemas.microsoft.com/office/drawing/2010/main" val="0"/>
              </a:ext>
            </a:extLst>
          </a:blip>
          <a:srcRect l="8436" t="54995" r="19445" b="7917"/>
          <a:stretch/>
        </p:blipFill>
        <p:spPr>
          <a:xfrm>
            <a:off x="1242266" y="1484173"/>
            <a:ext cx="3771963" cy="2494504"/>
          </a:xfrm>
          <a:prstGeom prst="rect">
            <a:avLst/>
          </a:prstGeom>
        </p:spPr>
      </p:pic>
      <p:pic>
        <p:nvPicPr>
          <p:cNvPr id="9" name="Picture 8">
            <a:extLst>
              <a:ext uri="{FF2B5EF4-FFF2-40B4-BE49-F238E27FC236}">
                <a16:creationId xmlns:a16="http://schemas.microsoft.com/office/drawing/2014/main" xmlns="" id="{EDADD1FF-79B6-2ED0-7589-581AB2138FB2}"/>
              </a:ext>
            </a:extLst>
          </p:cNvPr>
          <p:cNvPicPr>
            <a:picLocks noChangeAspect="1"/>
          </p:cNvPicPr>
          <p:nvPr/>
        </p:nvPicPr>
        <p:blipFill rotWithShape="1">
          <a:blip r:embed="rId3">
            <a:extLst>
              <a:ext uri="{28A0092B-C50C-407E-A947-70E740481C1C}">
                <a14:useLocalDpi xmlns:a14="http://schemas.microsoft.com/office/drawing/2010/main" val="0"/>
              </a:ext>
            </a:extLst>
          </a:blip>
          <a:srcRect l="12466" t="33434" r="20473" b="29085"/>
          <a:stretch/>
        </p:blipFill>
        <p:spPr>
          <a:xfrm>
            <a:off x="6290012" y="1712721"/>
            <a:ext cx="3507409" cy="2570429"/>
          </a:xfrm>
          <a:prstGeom prst="rect">
            <a:avLst/>
          </a:prstGeom>
        </p:spPr>
      </p:pic>
      <p:sp>
        <p:nvSpPr>
          <p:cNvPr id="3" name="TextBox 2">
            <a:extLst>
              <a:ext uri="{FF2B5EF4-FFF2-40B4-BE49-F238E27FC236}">
                <a16:creationId xmlns:a16="http://schemas.microsoft.com/office/drawing/2014/main" xmlns="" id="{5141B5AB-823E-CE85-8E7A-E61838A88F61}"/>
              </a:ext>
            </a:extLst>
          </p:cNvPr>
          <p:cNvSpPr txBox="1"/>
          <p:nvPr/>
        </p:nvSpPr>
        <p:spPr>
          <a:xfrm>
            <a:off x="1839324" y="4173498"/>
            <a:ext cx="3003336" cy="1200329"/>
          </a:xfrm>
          <a:prstGeom prst="rect">
            <a:avLst/>
          </a:prstGeom>
          <a:noFill/>
        </p:spPr>
        <p:txBody>
          <a:bodyPr wrap="square" rtlCol="0">
            <a:spAutoFit/>
          </a:bodyPr>
          <a:lstStyle/>
          <a:p>
            <a:r>
              <a:rPr lang="en-US" dirty="0" err="1"/>
              <a:t>Insight:The</a:t>
            </a:r>
            <a:r>
              <a:rPr lang="en-US" dirty="0"/>
              <a:t> density of floor increases from 0 to 0.15 reaches max at 1.75 and max at 6.5 at  gradually decreases</a:t>
            </a:r>
          </a:p>
        </p:txBody>
      </p:sp>
      <p:sp>
        <p:nvSpPr>
          <p:cNvPr id="4" name="TextBox 3">
            <a:extLst>
              <a:ext uri="{FF2B5EF4-FFF2-40B4-BE49-F238E27FC236}">
                <a16:creationId xmlns:a16="http://schemas.microsoft.com/office/drawing/2014/main" xmlns="" id="{4617E322-D37B-76DF-1FEE-B83CAC95724A}"/>
              </a:ext>
            </a:extLst>
          </p:cNvPr>
          <p:cNvSpPr txBox="1"/>
          <p:nvPr/>
        </p:nvSpPr>
        <p:spPr>
          <a:xfrm>
            <a:off x="5759139" y="4450497"/>
            <a:ext cx="5527805" cy="923330"/>
          </a:xfrm>
          <a:prstGeom prst="rect">
            <a:avLst/>
          </a:prstGeom>
          <a:noFill/>
        </p:spPr>
        <p:txBody>
          <a:bodyPr wrap="square" rtlCol="0">
            <a:spAutoFit/>
          </a:bodyPr>
          <a:lstStyle/>
          <a:p>
            <a:r>
              <a:rPr lang="en-IN" b="1" i="1" dirty="0"/>
              <a:t>INSIGHTS:</a:t>
            </a:r>
          </a:p>
          <a:p>
            <a:r>
              <a:rPr lang="en-IN" dirty="0"/>
              <a:t>Price maximum density at floor 1.5 and floor 6.5,the curve increases from 0 to 0.15 and then falls gradually</a:t>
            </a:r>
          </a:p>
        </p:txBody>
      </p:sp>
    </p:spTree>
    <p:extLst>
      <p:ext uri="{BB962C8B-B14F-4D97-AF65-F5344CB8AC3E}">
        <p14:creationId xmlns:p14="http://schemas.microsoft.com/office/powerpoint/2010/main" val="654909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1451ADA-F315-1B83-D4E4-582A06DB11B4}"/>
              </a:ext>
            </a:extLst>
          </p:cNvPr>
          <p:cNvSpPr txBox="1"/>
          <p:nvPr/>
        </p:nvSpPr>
        <p:spPr>
          <a:xfrm>
            <a:off x="4081669" y="304799"/>
            <a:ext cx="3024161" cy="52322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a:solidFill>
                  <a:srgbClr val="FF0000"/>
                </a:solidFill>
              </a:rPr>
              <a:t>OBSERVING FLOOR</a:t>
            </a:r>
          </a:p>
        </p:txBody>
      </p:sp>
      <p:pic>
        <p:nvPicPr>
          <p:cNvPr id="5" name="Picture 4">
            <a:extLst>
              <a:ext uri="{FF2B5EF4-FFF2-40B4-BE49-F238E27FC236}">
                <a16:creationId xmlns:a16="http://schemas.microsoft.com/office/drawing/2014/main" xmlns="" id="{EE8D87ED-B033-9CAD-B8A0-64F1CA80C7E5}"/>
              </a:ext>
            </a:extLst>
          </p:cNvPr>
          <p:cNvPicPr>
            <a:picLocks noChangeAspect="1"/>
          </p:cNvPicPr>
          <p:nvPr/>
        </p:nvPicPr>
        <p:blipFill rotWithShape="1">
          <a:blip r:embed="rId2">
            <a:extLst>
              <a:ext uri="{28A0092B-C50C-407E-A947-70E740481C1C}">
                <a14:useLocalDpi xmlns:a14="http://schemas.microsoft.com/office/drawing/2010/main" val="0"/>
              </a:ext>
            </a:extLst>
          </a:blip>
          <a:srcRect l="-6030" t="114266" r="6593" b="-50235"/>
          <a:stretch/>
        </p:blipFill>
        <p:spPr>
          <a:xfrm>
            <a:off x="3474719" y="7092939"/>
            <a:ext cx="5200809" cy="2054452"/>
          </a:xfrm>
          <a:prstGeom prst="rect">
            <a:avLst/>
          </a:prstGeom>
        </p:spPr>
      </p:pic>
      <p:pic>
        <p:nvPicPr>
          <p:cNvPr id="19" name="Picture 18">
            <a:extLst>
              <a:ext uri="{FF2B5EF4-FFF2-40B4-BE49-F238E27FC236}">
                <a16:creationId xmlns:a16="http://schemas.microsoft.com/office/drawing/2014/main" xmlns="" id="{F22985D9-75CC-4E22-C98C-8059E9A73807}"/>
              </a:ext>
            </a:extLst>
          </p:cNvPr>
          <p:cNvPicPr>
            <a:picLocks noChangeAspect="1"/>
          </p:cNvPicPr>
          <p:nvPr/>
        </p:nvPicPr>
        <p:blipFill rotWithShape="1">
          <a:blip r:embed="rId3">
            <a:extLst>
              <a:ext uri="{28A0092B-C50C-407E-A947-70E740481C1C}">
                <a14:useLocalDpi xmlns:a14="http://schemas.microsoft.com/office/drawing/2010/main" val="0"/>
              </a:ext>
            </a:extLst>
          </a:blip>
          <a:srcRect l="16588" t="37578" r="15179" b="24600"/>
          <a:stretch/>
        </p:blipFill>
        <p:spPr>
          <a:xfrm>
            <a:off x="1791390" y="1553535"/>
            <a:ext cx="3568746" cy="2280666"/>
          </a:xfrm>
          <a:prstGeom prst="rect">
            <a:avLst/>
          </a:prstGeom>
        </p:spPr>
      </p:pic>
      <p:sp>
        <p:nvSpPr>
          <p:cNvPr id="3" name="TextBox 2">
            <a:extLst>
              <a:ext uri="{FF2B5EF4-FFF2-40B4-BE49-F238E27FC236}">
                <a16:creationId xmlns:a16="http://schemas.microsoft.com/office/drawing/2014/main" xmlns="" id="{A52CA103-1F8D-C5A5-C886-22D95682BCCA}"/>
              </a:ext>
            </a:extLst>
          </p:cNvPr>
          <p:cNvSpPr txBox="1"/>
          <p:nvPr/>
        </p:nvSpPr>
        <p:spPr>
          <a:xfrm>
            <a:off x="1870371" y="4239432"/>
            <a:ext cx="6096000" cy="923330"/>
          </a:xfrm>
          <a:prstGeom prst="rect">
            <a:avLst/>
          </a:prstGeom>
          <a:noFill/>
        </p:spPr>
        <p:txBody>
          <a:bodyPr wrap="square">
            <a:spAutoFit/>
          </a:bodyPr>
          <a:lstStyle/>
          <a:p>
            <a:r>
              <a:rPr lang="en-US" dirty="0"/>
              <a:t>INSIGHT:</a:t>
            </a:r>
          </a:p>
          <a:p>
            <a:r>
              <a:rPr lang="en-US" dirty="0" err="1"/>
              <a:t>Meadian</a:t>
            </a:r>
            <a:r>
              <a:rPr lang="en-US" dirty="0"/>
              <a:t> of 2,3bhk is in 3.5 </a:t>
            </a:r>
            <a:r>
              <a:rPr lang="en-US" dirty="0" err="1"/>
              <a:t>foor</a:t>
            </a:r>
            <a:r>
              <a:rPr lang="en-US" dirty="0"/>
              <a:t> and 2,3,4 </a:t>
            </a:r>
            <a:r>
              <a:rPr lang="en-US" dirty="0" err="1"/>
              <a:t>bhk</a:t>
            </a:r>
            <a:r>
              <a:rPr lang="en-US" dirty="0"/>
              <a:t> is more </a:t>
            </a:r>
            <a:r>
              <a:rPr lang="en-US" dirty="0" err="1"/>
              <a:t>vailable</a:t>
            </a:r>
            <a:r>
              <a:rPr lang="en-US" dirty="0"/>
              <a:t> in 7</a:t>
            </a:r>
            <a:r>
              <a:rPr lang="en-US" baseline="30000" dirty="0"/>
              <a:t>th</a:t>
            </a:r>
            <a:r>
              <a:rPr lang="en-US" dirty="0"/>
              <a:t> floor</a:t>
            </a:r>
            <a:endParaRPr lang="en-IN" dirty="0"/>
          </a:p>
        </p:txBody>
      </p:sp>
    </p:spTree>
    <p:extLst>
      <p:ext uri="{BB962C8B-B14F-4D97-AF65-F5344CB8AC3E}">
        <p14:creationId xmlns:p14="http://schemas.microsoft.com/office/powerpoint/2010/main" val="2085855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1451ADA-F315-1B83-D4E4-582A06DB11B4}"/>
              </a:ext>
            </a:extLst>
          </p:cNvPr>
          <p:cNvSpPr txBox="1"/>
          <p:nvPr/>
        </p:nvSpPr>
        <p:spPr>
          <a:xfrm>
            <a:off x="4081669" y="304799"/>
            <a:ext cx="2733890" cy="52322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IN" sz="2800" b="1" dirty="0">
                <a:solidFill>
                  <a:schemeClr val="bg1"/>
                </a:solidFill>
              </a:rPr>
              <a:t>OBSERVING BHK </a:t>
            </a:r>
          </a:p>
        </p:txBody>
      </p:sp>
      <p:sp>
        <p:nvSpPr>
          <p:cNvPr id="6" name="TextBox 5">
            <a:extLst>
              <a:ext uri="{FF2B5EF4-FFF2-40B4-BE49-F238E27FC236}">
                <a16:creationId xmlns:a16="http://schemas.microsoft.com/office/drawing/2014/main" xmlns="" id="{64FDBE80-9D3E-14EC-9315-CB903CCEAF39}"/>
              </a:ext>
            </a:extLst>
          </p:cNvPr>
          <p:cNvSpPr txBox="1"/>
          <p:nvPr/>
        </p:nvSpPr>
        <p:spPr>
          <a:xfrm>
            <a:off x="5846548" y="1299332"/>
            <a:ext cx="2163541" cy="369332"/>
          </a:xfrm>
          <a:prstGeom prst="rect">
            <a:avLst/>
          </a:prstGeom>
          <a:noFill/>
        </p:spPr>
        <p:txBody>
          <a:bodyPr wrap="none" rtlCol="0">
            <a:spAutoFit/>
          </a:bodyPr>
          <a:lstStyle/>
          <a:p>
            <a:r>
              <a:rPr lang="en-IN" dirty="0"/>
              <a:t>LOCATION VS COUNT</a:t>
            </a:r>
          </a:p>
        </p:txBody>
      </p:sp>
      <p:sp>
        <p:nvSpPr>
          <p:cNvPr id="13" name="TextBox 12">
            <a:extLst>
              <a:ext uri="{FF2B5EF4-FFF2-40B4-BE49-F238E27FC236}">
                <a16:creationId xmlns:a16="http://schemas.microsoft.com/office/drawing/2014/main" xmlns="" id="{DF7E881A-56F0-82BE-C635-CEC66F5597B7}"/>
              </a:ext>
            </a:extLst>
          </p:cNvPr>
          <p:cNvSpPr txBox="1"/>
          <p:nvPr/>
        </p:nvSpPr>
        <p:spPr>
          <a:xfrm>
            <a:off x="1181910" y="4563068"/>
            <a:ext cx="3237689" cy="1200329"/>
          </a:xfrm>
          <a:prstGeom prst="rect">
            <a:avLst/>
          </a:prstGeom>
          <a:noFill/>
        </p:spPr>
        <p:txBody>
          <a:bodyPr wrap="square" rtlCol="0">
            <a:spAutoFit/>
          </a:bodyPr>
          <a:lstStyle/>
          <a:p>
            <a:r>
              <a:rPr lang="en-US" dirty="0" err="1"/>
              <a:t>Insight:There</a:t>
            </a:r>
            <a:r>
              <a:rPr lang="en-US" dirty="0"/>
              <a:t> are more number of floors present in </a:t>
            </a:r>
            <a:r>
              <a:rPr lang="en-US" dirty="0" err="1"/>
              <a:t>loaction</a:t>
            </a:r>
            <a:r>
              <a:rPr lang="en-US" dirty="0"/>
              <a:t> "</a:t>
            </a:r>
            <a:r>
              <a:rPr lang="en-US" dirty="0" err="1"/>
              <a:t>Balapur</a:t>
            </a:r>
            <a:r>
              <a:rPr lang="en-US" dirty="0"/>
              <a:t>"</a:t>
            </a:r>
          </a:p>
          <a:p>
            <a:endParaRPr lang="en-IN" dirty="0"/>
          </a:p>
        </p:txBody>
      </p:sp>
      <p:pic>
        <p:nvPicPr>
          <p:cNvPr id="3" name="Picture 2">
            <a:extLst>
              <a:ext uri="{FF2B5EF4-FFF2-40B4-BE49-F238E27FC236}">
                <a16:creationId xmlns:a16="http://schemas.microsoft.com/office/drawing/2014/main" xmlns="" id="{78F405E8-6DF1-FDF9-71E5-4FA1666052A8}"/>
              </a:ext>
            </a:extLst>
          </p:cNvPr>
          <p:cNvPicPr>
            <a:picLocks noChangeAspect="1"/>
          </p:cNvPicPr>
          <p:nvPr/>
        </p:nvPicPr>
        <p:blipFill rotWithShape="1">
          <a:blip r:embed="rId2">
            <a:extLst>
              <a:ext uri="{28A0092B-C50C-407E-A947-70E740481C1C}">
                <a14:useLocalDpi xmlns:a14="http://schemas.microsoft.com/office/drawing/2010/main" val="0"/>
              </a:ext>
            </a:extLst>
          </a:blip>
          <a:srcRect l="8379" t="34116" r="12332" b="28403"/>
          <a:stretch/>
        </p:blipFill>
        <p:spPr>
          <a:xfrm>
            <a:off x="923723" y="1868988"/>
            <a:ext cx="4147048" cy="2570430"/>
          </a:xfrm>
          <a:prstGeom prst="rect">
            <a:avLst/>
          </a:prstGeom>
        </p:spPr>
      </p:pic>
      <p:pic>
        <p:nvPicPr>
          <p:cNvPr id="7" name="Picture 6">
            <a:extLst>
              <a:ext uri="{FF2B5EF4-FFF2-40B4-BE49-F238E27FC236}">
                <a16:creationId xmlns:a16="http://schemas.microsoft.com/office/drawing/2014/main" xmlns="" id="{0D53B60D-7CD5-D595-595D-CEF224A0049C}"/>
              </a:ext>
            </a:extLst>
          </p:cNvPr>
          <p:cNvPicPr>
            <a:picLocks noChangeAspect="1"/>
          </p:cNvPicPr>
          <p:nvPr/>
        </p:nvPicPr>
        <p:blipFill rotWithShape="1">
          <a:blip r:embed="rId3">
            <a:extLst>
              <a:ext uri="{28A0092B-C50C-407E-A947-70E740481C1C}">
                <a14:useLocalDpi xmlns:a14="http://schemas.microsoft.com/office/drawing/2010/main" val="0"/>
              </a:ext>
            </a:extLst>
          </a:blip>
          <a:srcRect l="8429" t="46667" r="17995" b="15852"/>
          <a:stretch/>
        </p:blipFill>
        <p:spPr>
          <a:xfrm>
            <a:off x="5547753" y="1868988"/>
            <a:ext cx="3848187" cy="2570430"/>
          </a:xfrm>
          <a:prstGeom prst="rect">
            <a:avLst/>
          </a:prstGeom>
        </p:spPr>
      </p:pic>
      <p:sp>
        <p:nvSpPr>
          <p:cNvPr id="8" name="TextBox 7">
            <a:extLst>
              <a:ext uri="{FF2B5EF4-FFF2-40B4-BE49-F238E27FC236}">
                <a16:creationId xmlns:a16="http://schemas.microsoft.com/office/drawing/2014/main" xmlns="" id="{399678AB-C0A9-A572-322D-C77E6DE20B3A}"/>
              </a:ext>
            </a:extLst>
          </p:cNvPr>
          <p:cNvSpPr txBox="1"/>
          <p:nvPr/>
        </p:nvSpPr>
        <p:spPr>
          <a:xfrm>
            <a:off x="5673107" y="4563068"/>
            <a:ext cx="5541739" cy="1200329"/>
          </a:xfrm>
          <a:prstGeom prst="rect">
            <a:avLst/>
          </a:prstGeom>
          <a:noFill/>
        </p:spPr>
        <p:txBody>
          <a:bodyPr wrap="square" rtlCol="0">
            <a:spAutoFit/>
          </a:bodyPr>
          <a:lstStyle/>
          <a:p>
            <a:r>
              <a:rPr lang="en-US" dirty="0"/>
              <a:t>Insight:</a:t>
            </a:r>
          </a:p>
          <a:p>
            <a:r>
              <a:rPr lang="en-US" dirty="0"/>
              <a:t>only 2bhk have  1 or 2 bathrooms and 3bhk have 3,4 bathrooms</a:t>
            </a:r>
          </a:p>
          <a:p>
            <a:endParaRPr lang="en-US" dirty="0"/>
          </a:p>
        </p:txBody>
      </p:sp>
    </p:spTree>
    <p:extLst>
      <p:ext uri="{BB962C8B-B14F-4D97-AF65-F5344CB8AC3E}">
        <p14:creationId xmlns:p14="http://schemas.microsoft.com/office/powerpoint/2010/main" val="982705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1451ADA-F315-1B83-D4E4-582A06DB11B4}"/>
              </a:ext>
            </a:extLst>
          </p:cNvPr>
          <p:cNvSpPr txBox="1"/>
          <p:nvPr/>
        </p:nvSpPr>
        <p:spPr>
          <a:xfrm>
            <a:off x="4081669" y="304799"/>
            <a:ext cx="2733890" cy="52322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IN" sz="2800" b="1" dirty="0">
                <a:solidFill>
                  <a:schemeClr val="bg1"/>
                </a:solidFill>
              </a:rPr>
              <a:t>OBSERVING BHK </a:t>
            </a:r>
          </a:p>
        </p:txBody>
      </p:sp>
      <p:pic>
        <p:nvPicPr>
          <p:cNvPr id="3" name="Picture 2">
            <a:extLst>
              <a:ext uri="{FF2B5EF4-FFF2-40B4-BE49-F238E27FC236}">
                <a16:creationId xmlns:a16="http://schemas.microsoft.com/office/drawing/2014/main" xmlns="" id="{FB24930B-3164-C8CE-DB81-AFBAB27FE2CE}"/>
              </a:ext>
            </a:extLst>
          </p:cNvPr>
          <p:cNvPicPr>
            <a:picLocks noChangeAspect="1"/>
          </p:cNvPicPr>
          <p:nvPr/>
        </p:nvPicPr>
        <p:blipFill>
          <a:blip r:embed="rId2"/>
          <a:stretch>
            <a:fillRect/>
          </a:stretch>
        </p:blipFill>
        <p:spPr>
          <a:xfrm>
            <a:off x="98612" y="1189966"/>
            <a:ext cx="5757723" cy="3622141"/>
          </a:xfrm>
          <a:prstGeom prst="rect">
            <a:avLst/>
          </a:prstGeom>
        </p:spPr>
      </p:pic>
      <p:sp>
        <p:nvSpPr>
          <p:cNvPr id="5" name="Rectangle 4">
            <a:extLst>
              <a:ext uri="{FF2B5EF4-FFF2-40B4-BE49-F238E27FC236}">
                <a16:creationId xmlns:a16="http://schemas.microsoft.com/office/drawing/2014/main" xmlns="" id="{C70A3AF0-2733-3A52-C6B8-9E396B3FE3F3}"/>
              </a:ext>
            </a:extLst>
          </p:cNvPr>
          <p:cNvSpPr/>
          <p:nvPr/>
        </p:nvSpPr>
        <p:spPr>
          <a:xfrm>
            <a:off x="98612" y="5074995"/>
            <a:ext cx="6565483" cy="1200329"/>
          </a:xfrm>
          <a:prstGeom prst="rect">
            <a:avLst/>
          </a:prstGeom>
        </p:spPr>
        <p:txBody>
          <a:bodyPr wrap="square">
            <a:spAutoFit/>
          </a:bodyPr>
          <a:lstStyle/>
          <a:p>
            <a:r>
              <a:rPr lang="en-US" dirty="0"/>
              <a:t>Heat plot:</a:t>
            </a:r>
          </a:p>
          <a:p>
            <a:r>
              <a:rPr lang="en-US" dirty="0"/>
              <a:t>1. increasing </a:t>
            </a:r>
            <a:r>
              <a:rPr lang="en-US" dirty="0" err="1"/>
              <a:t>bhk</a:t>
            </a:r>
            <a:r>
              <a:rPr lang="en-US" dirty="0"/>
              <a:t> is lead to increase </a:t>
            </a:r>
            <a:r>
              <a:rPr lang="en-US" dirty="0" err="1"/>
              <a:t>price,bathroom,carepetarea</a:t>
            </a:r>
            <a:endParaRPr lang="en-US" dirty="0"/>
          </a:p>
          <a:p>
            <a:r>
              <a:rPr lang="en-US" dirty="0"/>
              <a:t>2. As floors increase price decreases</a:t>
            </a:r>
          </a:p>
          <a:p>
            <a:endParaRPr lang="en-US" dirty="0"/>
          </a:p>
        </p:txBody>
      </p:sp>
    </p:spTree>
    <p:extLst>
      <p:ext uri="{BB962C8B-B14F-4D97-AF65-F5344CB8AC3E}">
        <p14:creationId xmlns:p14="http://schemas.microsoft.com/office/powerpoint/2010/main" val="300212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9;p1">
            <a:extLst>
              <a:ext uri="{FF2B5EF4-FFF2-40B4-BE49-F238E27FC236}">
                <a16:creationId xmlns:a16="http://schemas.microsoft.com/office/drawing/2014/main" xmlns="" id="{84E58CA3-942D-3C80-8169-F3674FCD4817}"/>
              </a:ext>
            </a:extLst>
          </p:cNvPr>
          <p:cNvSpPr txBox="1"/>
          <p:nvPr/>
        </p:nvSpPr>
        <p:spPr>
          <a:xfrm>
            <a:off x="421040" y="1142423"/>
            <a:ext cx="10168302" cy="2977698"/>
          </a:xfrm>
          <a:prstGeom prst="rect">
            <a:avLst/>
          </a:prstGeom>
          <a:noFill/>
          <a:ln>
            <a:noFill/>
          </a:ln>
        </p:spPr>
        <p:txBody>
          <a:bodyPr spcFirstLastPara="1" wrap="square" lIns="91425" tIns="45700" rIns="91425" bIns="45700" anchor="t" anchorCtr="0">
            <a:spAutoFit/>
          </a:bodyPr>
          <a:lstStyle/>
          <a:p>
            <a:pPr marL="61200">
              <a:lnSpc>
                <a:spcPct val="105000"/>
              </a:lnSpc>
              <a:spcAft>
                <a:spcPts val="600"/>
              </a:spcAft>
              <a:buClr>
                <a:schemeClr val="accent1">
                  <a:lumMod val="50000"/>
                </a:schemeClr>
              </a:buClr>
              <a:buSzPct val="75000"/>
            </a:pPr>
            <a:endParaRPr lang="en-US" sz="500" b="1" kern="100" spc="110" dirty="0">
              <a:solidFill>
                <a:schemeClr val="accent1">
                  <a:lumMod val="50000"/>
                </a:schemeClr>
              </a:solidFill>
              <a:latin typeface="Calibri" panose="020F0502020204030204" pitchFamily="34" charset="0"/>
              <a:cs typeface="Calibri" panose="020F0502020204030204" pitchFamily="34" charset="0"/>
            </a:endParaRPr>
          </a:p>
          <a:p>
            <a:pPr marL="404100" indent="-342900">
              <a:lnSpc>
                <a:spcPct val="105000"/>
              </a:lnSpc>
              <a:spcAft>
                <a:spcPts val="600"/>
              </a:spcAft>
              <a:buClr>
                <a:schemeClr val="accent1">
                  <a:lumMod val="50000"/>
                </a:schemeClr>
              </a:buClr>
              <a:buSzPct val="75000"/>
              <a:buFont typeface="Wingdings" panose="05000000000000000000" pitchFamily="2" charset="2"/>
              <a:buChar char="q"/>
            </a:pPr>
            <a:r>
              <a:rPr lang="en-US" sz="2000" b="1" kern="100" spc="110" dirty="0">
                <a:solidFill>
                  <a:schemeClr val="accent1">
                    <a:lumMod val="50000"/>
                  </a:schemeClr>
                </a:solidFill>
                <a:latin typeface="Calibri" panose="020F0502020204030204" pitchFamily="34" charset="0"/>
                <a:cs typeface="Calibri" panose="020F0502020204030204" pitchFamily="34" charset="0"/>
              </a:rPr>
              <a:t>Finding the website is itself a big challenge for us, finally we have found </a:t>
            </a:r>
            <a:r>
              <a:rPr lang="en-US" sz="2000" b="1" kern="100" spc="110" dirty="0" err="1">
                <a:solidFill>
                  <a:schemeClr val="accent1">
                    <a:lumMod val="50000"/>
                  </a:schemeClr>
                </a:solidFill>
                <a:latin typeface="Calibri" panose="020F0502020204030204" pitchFamily="34" charset="0"/>
                <a:cs typeface="Calibri" panose="020F0502020204030204" pitchFamily="34" charset="0"/>
              </a:rPr>
              <a:t>magicbricks</a:t>
            </a:r>
            <a:r>
              <a:rPr lang="en-US" sz="2000" b="1" kern="100" spc="110" dirty="0">
                <a:solidFill>
                  <a:schemeClr val="accent1">
                    <a:lumMod val="50000"/>
                  </a:schemeClr>
                </a:solidFill>
                <a:latin typeface="Calibri" panose="020F0502020204030204" pitchFamily="34" charset="0"/>
                <a:cs typeface="Calibri" panose="020F0502020204030204" pitchFamily="34" charset="0"/>
              </a:rPr>
              <a:t>. </a:t>
            </a:r>
          </a:p>
          <a:p>
            <a:pPr marL="404100" indent="-342900">
              <a:lnSpc>
                <a:spcPct val="105000"/>
              </a:lnSpc>
              <a:spcAft>
                <a:spcPts val="600"/>
              </a:spcAft>
              <a:buClr>
                <a:schemeClr val="accent1">
                  <a:lumMod val="50000"/>
                </a:schemeClr>
              </a:buClr>
              <a:buSzPct val="75000"/>
              <a:buFont typeface="Wingdings" panose="05000000000000000000" pitchFamily="2" charset="2"/>
              <a:buChar char="q"/>
            </a:pPr>
            <a:r>
              <a:rPr lang="en-IN" sz="2000" b="1" kern="100" spc="110" dirty="0">
                <a:solidFill>
                  <a:schemeClr val="accent1">
                    <a:lumMod val="50000"/>
                  </a:schemeClr>
                </a:solidFill>
                <a:latin typeface="Calibri" panose="020F0502020204030204" pitchFamily="34" charset="0"/>
                <a:cs typeface="Calibri" panose="020F0502020204030204" pitchFamily="34" charset="0"/>
              </a:rPr>
              <a:t>We need to scrap the data of every location in </a:t>
            </a:r>
            <a:r>
              <a:rPr lang="en-IN" sz="2000" b="1" kern="100" spc="110" dirty="0" err="1">
                <a:solidFill>
                  <a:schemeClr val="accent1">
                    <a:lumMod val="50000"/>
                  </a:schemeClr>
                </a:solidFill>
                <a:latin typeface="Calibri" panose="020F0502020204030204" pitchFamily="34" charset="0"/>
                <a:cs typeface="Calibri" panose="020F0502020204030204" pitchFamily="34" charset="0"/>
              </a:rPr>
              <a:t>hyderabad</a:t>
            </a:r>
            <a:r>
              <a:rPr lang="en-IN" sz="2000" b="1" kern="100" spc="110" dirty="0">
                <a:solidFill>
                  <a:schemeClr val="accent1">
                    <a:lumMod val="50000"/>
                  </a:schemeClr>
                </a:solidFill>
                <a:latin typeface="Calibri" panose="020F0502020204030204" pitchFamily="34" charset="0"/>
                <a:cs typeface="Calibri" panose="020F0502020204030204" pitchFamily="34" charset="0"/>
              </a:rPr>
              <a:t>, So there is huge work to take the data from the website.</a:t>
            </a:r>
          </a:p>
          <a:p>
            <a:pPr marL="404100" indent="-342900">
              <a:lnSpc>
                <a:spcPct val="105000"/>
              </a:lnSpc>
              <a:spcAft>
                <a:spcPts val="600"/>
              </a:spcAft>
              <a:buClr>
                <a:schemeClr val="accent1">
                  <a:lumMod val="50000"/>
                </a:schemeClr>
              </a:buClr>
              <a:buSzPct val="75000"/>
              <a:buFont typeface="Wingdings" panose="05000000000000000000" pitchFamily="2" charset="2"/>
              <a:buChar char="q"/>
            </a:pPr>
            <a:endParaRPr lang="en-IN" sz="500" b="1" kern="100" spc="110" dirty="0">
              <a:solidFill>
                <a:schemeClr val="accent1">
                  <a:lumMod val="50000"/>
                </a:schemeClr>
              </a:solidFill>
              <a:latin typeface="Calibri" panose="020F0502020204030204" pitchFamily="34" charset="0"/>
              <a:cs typeface="Calibri" panose="020F0502020204030204" pitchFamily="34" charset="0"/>
            </a:endParaRPr>
          </a:p>
          <a:p>
            <a:pPr marL="404100" indent="-342900">
              <a:lnSpc>
                <a:spcPct val="105000"/>
              </a:lnSpc>
              <a:spcAft>
                <a:spcPts val="600"/>
              </a:spcAft>
              <a:buClr>
                <a:schemeClr val="accent1">
                  <a:lumMod val="50000"/>
                </a:schemeClr>
              </a:buClr>
              <a:buSzPct val="75000"/>
              <a:buFont typeface="Wingdings" panose="05000000000000000000" pitchFamily="2" charset="2"/>
              <a:buChar char="q"/>
            </a:pPr>
            <a:r>
              <a:rPr lang="en-US" sz="2000" b="1" kern="100" spc="110" dirty="0">
                <a:solidFill>
                  <a:schemeClr val="accent1">
                    <a:lumMod val="50000"/>
                  </a:schemeClr>
                </a:solidFill>
                <a:latin typeface="Calibri" panose="020F0502020204030204" pitchFamily="34" charset="0"/>
                <a:cs typeface="Calibri" panose="020F0502020204030204" pitchFamily="34" charset="0"/>
              </a:rPr>
              <a:t>This website is having </a:t>
            </a:r>
            <a:r>
              <a:rPr lang="en-US" sz="2000" b="1" kern="100" spc="110" dirty="0" err="1">
                <a:solidFill>
                  <a:schemeClr val="accent1">
                    <a:lumMod val="50000"/>
                  </a:schemeClr>
                </a:solidFill>
                <a:latin typeface="Calibri" panose="020F0502020204030204" pitchFamily="34" charset="0"/>
                <a:cs typeface="Calibri" panose="020F0502020204030204" pitchFamily="34" charset="0"/>
              </a:rPr>
              <a:t>scrolldown</a:t>
            </a:r>
            <a:r>
              <a:rPr lang="en-US" sz="2000" b="1" kern="100" spc="110" dirty="0">
                <a:solidFill>
                  <a:schemeClr val="accent1">
                    <a:lumMod val="50000"/>
                  </a:schemeClr>
                </a:solidFill>
                <a:latin typeface="Calibri" panose="020F0502020204030204" pitchFamily="34" charset="0"/>
                <a:cs typeface="Calibri" panose="020F0502020204030204" pitchFamily="34" charset="0"/>
              </a:rPr>
              <a:t> pages , so we decided to give all locations in a list</a:t>
            </a:r>
          </a:p>
          <a:p>
            <a:pPr marL="404100" indent="-342900">
              <a:lnSpc>
                <a:spcPct val="105000"/>
              </a:lnSpc>
              <a:spcAft>
                <a:spcPts val="600"/>
              </a:spcAft>
              <a:buClr>
                <a:schemeClr val="accent1">
                  <a:lumMod val="50000"/>
                </a:schemeClr>
              </a:buClr>
              <a:buSzPct val="75000"/>
              <a:buFont typeface="Wingdings" panose="05000000000000000000" pitchFamily="2" charset="2"/>
              <a:buChar char="q"/>
            </a:pPr>
            <a:r>
              <a:rPr lang="en-US" sz="2000" b="1" kern="100" spc="110" dirty="0">
                <a:solidFill>
                  <a:schemeClr val="accent1">
                    <a:lumMod val="50000"/>
                  </a:schemeClr>
                </a:solidFill>
                <a:latin typeface="Calibri" panose="020F0502020204030204" pitchFamily="34" charset="0"/>
                <a:cs typeface="Calibri" panose="020F0502020204030204" pitchFamily="34" charset="0"/>
              </a:rPr>
              <a:t>Removed special </a:t>
            </a:r>
            <a:r>
              <a:rPr lang="en-US" sz="2000" b="1" kern="100" spc="110" dirty="0" err="1">
                <a:solidFill>
                  <a:schemeClr val="accent1">
                    <a:lumMod val="50000"/>
                  </a:schemeClr>
                </a:solidFill>
                <a:latin typeface="Calibri" panose="020F0502020204030204" pitchFamily="34" charset="0"/>
                <a:cs typeface="Calibri" panose="020F0502020204030204" pitchFamily="34" charset="0"/>
              </a:rPr>
              <a:t>charecters</a:t>
            </a:r>
            <a:r>
              <a:rPr lang="en-US" sz="2000" b="1" kern="100" spc="110" dirty="0">
                <a:solidFill>
                  <a:schemeClr val="accent1">
                    <a:lumMod val="50000"/>
                  </a:schemeClr>
                </a:solidFill>
                <a:latin typeface="Calibri" panose="020F0502020204030204" pitchFamily="34" charset="0"/>
                <a:cs typeface="Calibri" panose="020F0502020204030204" pitchFamily="34" charset="0"/>
              </a:rPr>
              <a:t> and null values</a:t>
            </a:r>
          </a:p>
        </p:txBody>
      </p:sp>
      <p:sp>
        <p:nvSpPr>
          <p:cNvPr id="3" name="Google Shape;99;p1">
            <a:extLst>
              <a:ext uri="{FF2B5EF4-FFF2-40B4-BE49-F238E27FC236}">
                <a16:creationId xmlns:a16="http://schemas.microsoft.com/office/drawing/2014/main" xmlns="" id="{59DBAC0F-2923-1D74-C268-A5E6AEA26A89}"/>
              </a:ext>
            </a:extLst>
          </p:cNvPr>
          <p:cNvSpPr txBox="1"/>
          <p:nvPr/>
        </p:nvSpPr>
        <p:spPr>
          <a:xfrm>
            <a:off x="594942" y="303292"/>
            <a:ext cx="5501058" cy="723235"/>
          </a:xfrm>
          <a:prstGeom prst="rect">
            <a:avLst/>
          </a:prstGeom>
          <a:ln/>
        </p:spPr>
        <p:style>
          <a:lnRef idx="0">
            <a:schemeClr val="accent5"/>
          </a:lnRef>
          <a:fillRef idx="3">
            <a:schemeClr val="accent5"/>
          </a:fillRef>
          <a:effectRef idx="3">
            <a:schemeClr val="accent5"/>
          </a:effectRef>
          <a:fontRef idx="minor">
            <a:schemeClr val="lt1"/>
          </a:fontRef>
        </p:style>
        <p:txBody>
          <a:bodyPr spcFirstLastPara="1" wrap="square" lIns="91425" tIns="45700" rIns="91425" bIns="45700" anchor="t" anchorCtr="0">
            <a:spAutoFit/>
          </a:bodyPr>
          <a:lstStyle/>
          <a:p>
            <a:pPr>
              <a:lnSpc>
                <a:spcPct val="120000"/>
              </a:lnSpc>
              <a:spcAft>
                <a:spcPts val="600"/>
              </a:spcAft>
            </a:pPr>
            <a:r>
              <a:rPr lang="en-IN" sz="3000" b="1" u="sng" spc="200" dirty="0">
                <a:solidFill>
                  <a:schemeClr val="accent1">
                    <a:lumMod val="60000"/>
                    <a:lumOff val="40000"/>
                  </a:schemeClr>
                </a:solidFill>
                <a:latin typeface="Calibri" panose="020F0502020204030204" pitchFamily="34" charset="0"/>
                <a:cs typeface="Calibri" panose="020F0502020204030204" pitchFamily="34" charset="0"/>
                <a:sym typeface="Calibri"/>
              </a:rPr>
              <a:t>Challenges faced</a:t>
            </a:r>
            <a:r>
              <a:rPr lang="en-IN" sz="2800" b="1" spc="200" dirty="0">
                <a:solidFill>
                  <a:schemeClr val="accent1">
                    <a:lumMod val="60000"/>
                    <a:lumOff val="40000"/>
                  </a:schemeClr>
                </a:solidFill>
                <a:latin typeface="Calibri" panose="020F0502020204030204" pitchFamily="34" charset="0"/>
                <a:cs typeface="Calibri" panose="020F0502020204030204" pitchFamily="34" charset="0"/>
                <a:sym typeface="Calibri"/>
              </a:rPr>
              <a:t> :</a:t>
            </a:r>
            <a:endParaRPr lang="en-IN" sz="2800" b="1" spc="200" dirty="0">
              <a:solidFill>
                <a:schemeClr val="accent1">
                  <a:lumMod val="60000"/>
                  <a:lumOff val="40000"/>
                </a:schemeClr>
              </a:solidFill>
              <a:latin typeface="Calibri" panose="020F0502020204030204" pitchFamily="34" charset="0"/>
              <a:cs typeface="Calibri" panose="020F0502020204030204" pitchFamily="34" charset="0"/>
            </a:endParaRPr>
          </a:p>
        </p:txBody>
      </p:sp>
      <p:pic>
        <p:nvPicPr>
          <p:cNvPr id="4" name="Picture 2" descr="http://innomatics.in/wp-content/uploads/2023/01/Innomatics-Log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56"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447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9;p1">
            <a:extLst>
              <a:ext uri="{FF2B5EF4-FFF2-40B4-BE49-F238E27FC236}">
                <a16:creationId xmlns:a16="http://schemas.microsoft.com/office/drawing/2014/main" xmlns="" id="{502DCAD2-7681-F5A2-469C-1FDC58E03126}"/>
              </a:ext>
            </a:extLst>
          </p:cNvPr>
          <p:cNvSpPr txBox="1"/>
          <p:nvPr/>
        </p:nvSpPr>
        <p:spPr>
          <a:xfrm>
            <a:off x="702569" y="239119"/>
            <a:ext cx="5501058" cy="723235"/>
          </a:xfrm>
          <a:prstGeom prst="rect">
            <a:avLst/>
          </a:prstGeom>
          <a:ln/>
        </p:spPr>
        <p:style>
          <a:lnRef idx="1">
            <a:schemeClr val="accent3"/>
          </a:lnRef>
          <a:fillRef idx="3">
            <a:schemeClr val="accent3"/>
          </a:fillRef>
          <a:effectRef idx="2">
            <a:schemeClr val="accent3"/>
          </a:effectRef>
          <a:fontRef idx="minor">
            <a:schemeClr val="lt1"/>
          </a:fontRef>
        </p:style>
        <p:txBody>
          <a:bodyPr spcFirstLastPara="1" wrap="square" lIns="91425" tIns="45700" rIns="91425" bIns="45700" anchor="t" anchorCtr="0">
            <a:spAutoFit/>
          </a:bodyPr>
          <a:lstStyle/>
          <a:p>
            <a:pPr>
              <a:lnSpc>
                <a:spcPct val="120000"/>
              </a:lnSpc>
              <a:spcAft>
                <a:spcPts val="600"/>
              </a:spcAft>
            </a:pPr>
            <a:r>
              <a:rPr lang="en-IN" sz="3000" b="1" u="sng" spc="200" dirty="0">
                <a:solidFill>
                  <a:srgbClr val="D92FC1"/>
                </a:solidFill>
                <a:latin typeface="Calibri" panose="020F0502020204030204" pitchFamily="34" charset="0"/>
                <a:cs typeface="Calibri" panose="020F0502020204030204" pitchFamily="34" charset="0"/>
                <a:sym typeface="Calibri"/>
              </a:rPr>
              <a:t>Conclusions</a:t>
            </a:r>
            <a:r>
              <a:rPr lang="en-IN" sz="2800" b="1" spc="200" dirty="0">
                <a:solidFill>
                  <a:srgbClr val="D92FC1"/>
                </a:solidFill>
                <a:latin typeface="Calibri" panose="020F0502020204030204" pitchFamily="34" charset="0"/>
                <a:cs typeface="Calibri" panose="020F0502020204030204" pitchFamily="34" charset="0"/>
                <a:sym typeface="Calibri"/>
              </a:rPr>
              <a:t>:</a:t>
            </a:r>
            <a:endParaRPr lang="en-IN" sz="2800" b="1" spc="200" dirty="0">
              <a:solidFill>
                <a:srgbClr val="D92FC1"/>
              </a:solidFill>
              <a:latin typeface="Calibri" panose="020F0502020204030204" pitchFamily="34" charset="0"/>
              <a:cs typeface="Calibri" panose="020F0502020204030204" pitchFamily="34" charset="0"/>
            </a:endParaRPr>
          </a:p>
        </p:txBody>
      </p:sp>
      <p:sp>
        <p:nvSpPr>
          <p:cNvPr id="2" name="Rectangle 1"/>
          <p:cNvSpPr/>
          <p:nvPr/>
        </p:nvSpPr>
        <p:spPr>
          <a:xfrm>
            <a:off x="702569" y="1026527"/>
            <a:ext cx="11253211" cy="5838521"/>
          </a:xfrm>
          <a:prstGeom prst="rect">
            <a:avLst/>
          </a:prstGeom>
        </p:spPr>
        <p:txBody>
          <a:bodyPr wrap="square">
            <a:spAutoFit/>
          </a:bodyPr>
          <a:lstStyle/>
          <a:p>
            <a:r>
              <a:rPr lang="en-US" dirty="0">
                <a:latin typeface="Calibri" panose="020F0502020204030204" pitchFamily="34" charset="0"/>
                <a:cs typeface="Calibri" panose="020F0502020204030204" pitchFamily="34" charset="0"/>
                <a:sym typeface="Calibri"/>
              </a:rPr>
              <a:t>WE HAVE SUCCESSFULLY COMPLETED THIS DATA ANALYSIS ON MAGIC BRICKS REAL ESTATE WEBSITE:</a:t>
            </a:r>
          </a:p>
          <a:p>
            <a:r>
              <a:rPr lang="en-US" dirty="0">
                <a:latin typeface="Calibri" panose="020F0502020204030204" pitchFamily="34" charset="0"/>
                <a:cs typeface="Calibri" panose="020F0502020204030204" pitchFamily="34" charset="0"/>
                <a:sym typeface="Calibri"/>
              </a:rPr>
              <a:t>Our Learnings are:</a:t>
            </a:r>
          </a:p>
          <a:p>
            <a:pPr marL="342900" marR="0" lvl="0" indent="-342900" rtl="0">
              <a:lnSpc>
                <a:spcPct val="120000"/>
              </a:lnSpc>
              <a:spcBef>
                <a:spcPts val="0"/>
              </a:spcBef>
              <a:spcAft>
                <a:spcPts val="600"/>
              </a:spcAft>
              <a:buFont typeface="Wingdings" panose="05000000000000000000" pitchFamily="2" charset="2"/>
              <a:buChar char="Ø"/>
            </a:pPr>
            <a:r>
              <a:rPr lang="en-US" sz="1800" dirty="0">
                <a:solidFill>
                  <a:schemeClr val="tx1"/>
                </a:solidFill>
                <a:latin typeface="Calibri" panose="020F0502020204030204" pitchFamily="34" charset="0"/>
                <a:cs typeface="Calibri" panose="020F0502020204030204" pitchFamily="34" charset="0"/>
                <a:sym typeface="Calibri"/>
              </a:rPr>
              <a:t>We can say the location BALAPUR </a:t>
            </a:r>
            <a:r>
              <a:rPr lang="en-US" sz="1800" dirty="0">
                <a:latin typeface="Calibri" panose="020F0502020204030204" pitchFamily="34" charset="0"/>
                <a:cs typeface="Calibri" panose="020F0502020204030204" pitchFamily="34" charset="0"/>
                <a:sym typeface="Calibri"/>
              </a:rPr>
              <a:t>has more houses available for</a:t>
            </a:r>
            <a:r>
              <a:rPr lang="en-US" sz="1800" dirty="0">
                <a:solidFill>
                  <a:schemeClr val="tx1"/>
                </a:solidFill>
                <a:latin typeface="Calibri" panose="020F0502020204030204" pitchFamily="34" charset="0"/>
                <a:cs typeface="Calibri" panose="020F0502020204030204" pitchFamily="34" charset="0"/>
                <a:sym typeface="Calibri"/>
              </a:rPr>
              <a:t> tenants.</a:t>
            </a:r>
          </a:p>
          <a:p>
            <a:pPr marL="342900" marR="0" lvl="0" indent="-342900" rtl="0">
              <a:lnSpc>
                <a:spcPct val="120000"/>
              </a:lnSpc>
              <a:spcBef>
                <a:spcPts val="0"/>
              </a:spcBef>
              <a:spcAft>
                <a:spcPts val="600"/>
              </a:spcAft>
              <a:buFont typeface="Wingdings" panose="05000000000000000000" pitchFamily="2" charset="2"/>
              <a:buChar char="Ø"/>
            </a:pPr>
            <a:r>
              <a:rPr lang="en-US" sz="1800" dirty="0">
                <a:solidFill>
                  <a:schemeClr val="tx1"/>
                </a:solidFill>
                <a:latin typeface="Calibri" panose="020F0502020204030204" pitchFamily="34" charset="0"/>
                <a:cs typeface="Calibri" panose="020F0502020204030204" pitchFamily="34" charset="0"/>
                <a:sym typeface="Calibri"/>
              </a:rPr>
              <a:t>The mean of the </a:t>
            </a:r>
            <a:r>
              <a:rPr lang="en-US" sz="1800" dirty="0">
                <a:latin typeface="Calibri" panose="020F0502020204030204" pitchFamily="34" charset="0"/>
                <a:cs typeface="Calibri" panose="020F0502020204030204" pitchFamily="34" charset="0"/>
                <a:sym typeface="Calibri"/>
              </a:rPr>
              <a:t>price is least for </a:t>
            </a:r>
            <a:r>
              <a:rPr lang="en-US" sz="1800" dirty="0" err="1">
                <a:latin typeface="Calibri" panose="020F0502020204030204" pitchFamily="34" charset="0"/>
                <a:cs typeface="Calibri" panose="020F0502020204030204" pitchFamily="34" charset="0"/>
                <a:sym typeface="Calibri"/>
              </a:rPr>
              <a:t>Cherlapalli</a:t>
            </a:r>
            <a:r>
              <a:rPr lang="en-US" sz="1800" dirty="0">
                <a:latin typeface="Calibri" panose="020F0502020204030204" pitchFamily="34" charset="0"/>
                <a:cs typeface="Calibri" panose="020F0502020204030204" pitchFamily="34" charset="0"/>
                <a:sym typeface="Calibri"/>
              </a:rPr>
              <a:t> 2BHK flats and highest for </a:t>
            </a:r>
            <a:r>
              <a:rPr lang="en-US" sz="1800" dirty="0" err="1">
                <a:latin typeface="Calibri" panose="020F0502020204030204" pitchFamily="34" charset="0"/>
                <a:cs typeface="Calibri" panose="020F0502020204030204" pitchFamily="34" charset="0"/>
                <a:sym typeface="Calibri"/>
              </a:rPr>
              <a:t>Mettuguda</a:t>
            </a:r>
            <a:r>
              <a:rPr lang="en-US" sz="1800" dirty="0">
                <a:latin typeface="Calibri" panose="020F0502020204030204" pitchFamily="34" charset="0"/>
                <a:cs typeface="Calibri" panose="020F0502020204030204" pitchFamily="34" charset="0"/>
                <a:sym typeface="Calibri"/>
              </a:rPr>
              <a:t> 2BHK flats</a:t>
            </a:r>
            <a:endParaRPr lang="en-US" sz="1800" dirty="0">
              <a:solidFill>
                <a:schemeClr val="tx1"/>
              </a:solidFill>
              <a:latin typeface="Calibri" panose="020F0502020204030204" pitchFamily="34" charset="0"/>
              <a:cs typeface="Calibri" panose="020F0502020204030204" pitchFamily="34" charset="0"/>
              <a:sym typeface="Calibri"/>
            </a:endParaRPr>
          </a:p>
          <a:p>
            <a:pPr marL="342900" marR="0" lvl="0" indent="-342900" rtl="0">
              <a:lnSpc>
                <a:spcPct val="120000"/>
              </a:lnSpc>
              <a:spcBef>
                <a:spcPts val="0"/>
              </a:spcBef>
              <a:spcAft>
                <a:spcPts val="600"/>
              </a:spcAft>
              <a:buFont typeface="Wingdings" panose="05000000000000000000" pitchFamily="2" charset="2"/>
              <a:buChar char="Ø"/>
            </a:pPr>
            <a:r>
              <a:rPr lang="en-US" sz="1800" dirty="0">
                <a:solidFill>
                  <a:schemeClr val="tx1"/>
                </a:solidFill>
                <a:latin typeface="Calibri" panose="020F0502020204030204" pitchFamily="34" charset="0"/>
                <a:cs typeface="Calibri" panose="020F0502020204030204" pitchFamily="34" charset="0"/>
                <a:sym typeface="Calibri"/>
              </a:rPr>
              <a:t>There are more number of </a:t>
            </a:r>
            <a:r>
              <a:rPr lang="en-US" sz="1800" dirty="0" err="1">
                <a:solidFill>
                  <a:schemeClr val="tx1"/>
                </a:solidFill>
                <a:latin typeface="Calibri" panose="020F0502020204030204" pitchFamily="34" charset="0"/>
                <a:cs typeface="Calibri" panose="020F0502020204030204" pitchFamily="34" charset="0"/>
                <a:sym typeface="Calibri"/>
              </a:rPr>
              <a:t>UnFurnished</a:t>
            </a:r>
            <a:r>
              <a:rPr lang="en-US" sz="1800" dirty="0">
                <a:solidFill>
                  <a:schemeClr val="tx1"/>
                </a:solidFill>
                <a:latin typeface="Calibri" panose="020F0502020204030204" pitchFamily="34" charset="0"/>
                <a:cs typeface="Calibri" panose="020F0502020204030204" pitchFamily="34" charset="0"/>
                <a:sym typeface="Calibri"/>
              </a:rPr>
              <a:t> flats of 2BHK and these are </a:t>
            </a:r>
            <a:r>
              <a:rPr lang="en-US" sz="1800" dirty="0">
                <a:latin typeface="Calibri" panose="020F0502020204030204" pitchFamily="34" charset="0"/>
                <a:cs typeface="Calibri" panose="020F0502020204030204" pitchFamily="34" charset="0"/>
                <a:sym typeface="Calibri"/>
              </a:rPr>
              <a:t>available for</a:t>
            </a:r>
            <a:r>
              <a:rPr lang="en-US" sz="1800" dirty="0">
                <a:solidFill>
                  <a:schemeClr val="tx1"/>
                </a:solidFill>
                <a:latin typeface="Calibri" panose="020F0502020204030204" pitchFamily="34" charset="0"/>
                <a:cs typeface="Calibri" panose="020F0502020204030204" pitchFamily="34" charset="0"/>
                <a:sym typeface="Calibri"/>
              </a:rPr>
              <a:t> families</a:t>
            </a:r>
          </a:p>
          <a:p>
            <a:pPr marL="342900" marR="0" lvl="0" indent="-342900" rtl="0">
              <a:lnSpc>
                <a:spcPct val="120000"/>
              </a:lnSpc>
              <a:spcBef>
                <a:spcPts val="0"/>
              </a:spcBef>
              <a:spcAft>
                <a:spcPts val="600"/>
              </a:spcAft>
              <a:buFont typeface="Wingdings" panose="05000000000000000000" pitchFamily="2" charset="2"/>
              <a:buChar char="Ø"/>
            </a:pPr>
            <a:r>
              <a:rPr lang="en-US" sz="1800" dirty="0">
                <a:solidFill>
                  <a:schemeClr val="tx1"/>
                </a:solidFill>
                <a:latin typeface="Calibri" panose="020F0502020204030204" pitchFamily="34" charset="0"/>
                <a:cs typeface="Calibri" panose="020F0502020204030204" pitchFamily="34" charset="0"/>
                <a:sym typeface="Calibri"/>
              </a:rPr>
              <a:t>Here more number of houses are </a:t>
            </a:r>
            <a:r>
              <a:rPr lang="en-US" sz="1800" dirty="0">
                <a:latin typeface="Calibri" panose="020F0502020204030204" pitchFamily="34" charset="0"/>
                <a:cs typeface="Calibri" panose="020F0502020204030204" pitchFamily="34" charset="0"/>
                <a:sym typeface="Calibri"/>
              </a:rPr>
              <a:t>available</a:t>
            </a:r>
            <a:r>
              <a:rPr lang="en-US" sz="1800" dirty="0">
                <a:solidFill>
                  <a:schemeClr val="tx1"/>
                </a:solidFill>
                <a:latin typeface="Calibri" panose="020F0502020204030204" pitchFamily="34" charset="0"/>
                <a:cs typeface="Calibri" panose="020F0502020204030204" pitchFamily="34" charset="0"/>
                <a:sym typeface="Calibri"/>
              </a:rPr>
              <a:t> for families in </a:t>
            </a:r>
            <a:r>
              <a:rPr lang="en-US" sz="1800" dirty="0" err="1">
                <a:solidFill>
                  <a:schemeClr val="tx1"/>
                </a:solidFill>
                <a:latin typeface="Calibri" panose="020F0502020204030204" pitchFamily="34" charset="0"/>
                <a:cs typeface="Calibri" panose="020F0502020204030204" pitchFamily="34" charset="0"/>
                <a:sym typeface="Calibri"/>
              </a:rPr>
              <a:t>balapur</a:t>
            </a:r>
            <a:r>
              <a:rPr lang="en-US" sz="1800" dirty="0">
                <a:solidFill>
                  <a:schemeClr val="tx1"/>
                </a:solidFill>
                <a:latin typeface="Calibri" panose="020F0502020204030204" pitchFamily="34" charset="0"/>
                <a:cs typeface="Calibri" panose="020F0502020204030204" pitchFamily="34" charset="0"/>
                <a:sym typeface="Calibri"/>
              </a:rPr>
              <a:t> and least number of houses are available for families in </a:t>
            </a:r>
            <a:r>
              <a:rPr lang="en-US" sz="1800" dirty="0" err="1">
                <a:solidFill>
                  <a:schemeClr val="tx1"/>
                </a:solidFill>
                <a:latin typeface="Calibri" panose="020F0502020204030204" pitchFamily="34" charset="0"/>
                <a:cs typeface="Calibri" panose="020F0502020204030204" pitchFamily="34" charset="0"/>
                <a:sym typeface="Calibri"/>
              </a:rPr>
              <a:t>Secundrabad</a:t>
            </a:r>
            <a:r>
              <a:rPr lang="en-US" sz="1800" dirty="0">
                <a:solidFill>
                  <a:schemeClr val="tx1"/>
                </a:solidFill>
                <a:latin typeface="Calibri" panose="020F0502020204030204" pitchFamily="34" charset="0"/>
                <a:cs typeface="Calibri" panose="020F0502020204030204" pitchFamily="34" charset="0"/>
                <a:sym typeface="Calibri"/>
              </a:rPr>
              <a:t> and </a:t>
            </a:r>
            <a:r>
              <a:rPr lang="en-US" sz="1800" dirty="0" err="1">
                <a:solidFill>
                  <a:schemeClr val="tx1"/>
                </a:solidFill>
                <a:latin typeface="Calibri" panose="020F0502020204030204" pitchFamily="34" charset="0"/>
                <a:cs typeface="Calibri" panose="020F0502020204030204" pitchFamily="34" charset="0"/>
                <a:sym typeface="Calibri"/>
              </a:rPr>
              <a:t>Rampally</a:t>
            </a:r>
            <a:r>
              <a:rPr lang="en-US" sz="1800" dirty="0">
                <a:solidFill>
                  <a:schemeClr val="tx1"/>
                </a:solidFill>
                <a:latin typeface="Calibri" panose="020F0502020204030204" pitchFamily="34" charset="0"/>
                <a:cs typeface="Calibri" panose="020F0502020204030204" pitchFamily="34" charset="0"/>
                <a:sym typeface="Calibri"/>
              </a:rPr>
              <a:t> , most houses are available for bachelors in </a:t>
            </a:r>
            <a:r>
              <a:rPr lang="en-US" sz="1800" dirty="0" err="1">
                <a:solidFill>
                  <a:schemeClr val="tx1"/>
                </a:solidFill>
                <a:latin typeface="Calibri" panose="020F0502020204030204" pitchFamily="34" charset="0"/>
                <a:cs typeface="Calibri" panose="020F0502020204030204" pitchFamily="34" charset="0"/>
                <a:sym typeface="Calibri"/>
              </a:rPr>
              <a:t>balapur</a:t>
            </a:r>
            <a:endParaRPr lang="en-US" sz="1800" dirty="0">
              <a:latin typeface="Calibri" panose="020F0502020204030204" pitchFamily="34" charset="0"/>
              <a:cs typeface="Calibri" panose="020F0502020204030204" pitchFamily="34" charset="0"/>
              <a:sym typeface="Calibri"/>
            </a:endParaRPr>
          </a:p>
          <a:p>
            <a:pPr marL="342900" marR="0" lvl="0" indent="-342900" rtl="0">
              <a:lnSpc>
                <a:spcPct val="120000"/>
              </a:lnSpc>
              <a:spcBef>
                <a:spcPts val="0"/>
              </a:spcBef>
              <a:spcAft>
                <a:spcPts val="600"/>
              </a:spcAft>
              <a:buFont typeface="Wingdings" panose="05000000000000000000" pitchFamily="2" charset="2"/>
              <a:buChar char="Ø"/>
            </a:pPr>
            <a:r>
              <a:rPr lang="en-US" sz="1800" dirty="0"/>
              <a:t>For Bachelors the price is almost equal for both 2bhk ad 3bhk</a:t>
            </a:r>
          </a:p>
          <a:p>
            <a:pPr marL="342900" marR="0" lvl="0" indent="-342900" rtl="0">
              <a:lnSpc>
                <a:spcPct val="120000"/>
              </a:lnSpc>
              <a:spcBef>
                <a:spcPts val="0"/>
              </a:spcBef>
              <a:spcAft>
                <a:spcPts val="600"/>
              </a:spcAft>
              <a:buFont typeface="Wingdings" panose="05000000000000000000" pitchFamily="2" charset="2"/>
              <a:buChar char="Ø"/>
            </a:pPr>
            <a:r>
              <a:rPr lang="en-US" sz="1800" dirty="0">
                <a:solidFill>
                  <a:schemeClr val="tx1"/>
                </a:solidFill>
                <a:latin typeface="Calibri" panose="020F0502020204030204" pitchFamily="34" charset="0"/>
                <a:cs typeface="Calibri" panose="020F0502020204030204" pitchFamily="34" charset="0"/>
                <a:sym typeface="Calibri"/>
              </a:rPr>
              <a:t> </a:t>
            </a:r>
            <a:r>
              <a:rPr lang="en-US" sz="1800" dirty="0"/>
              <a:t>For Family the price is less for 2bhk,very much higher for 3bhk and little higher for 4bhk</a:t>
            </a:r>
            <a:endParaRPr lang="en-US" sz="1800" dirty="0">
              <a:latin typeface="Calibri" panose="020F0502020204030204" pitchFamily="34" charset="0"/>
              <a:cs typeface="Calibri" panose="020F0502020204030204" pitchFamily="34" charset="0"/>
              <a:sym typeface="Calibri"/>
            </a:endParaRPr>
          </a:p>
          <a:p>
            <a:pPr marL="342900" marR="0" lvl="0" indent="-342900" rtl="0">
              <a:lnSpc>
                <a:spcPct val="120000"/>
              </a:lnSpc>
              <a:spcBef>
                <a:spcPts val="0"/>
              </a:spcBef>
              <a:spcAft>
                <a:spcPts val="600"/>
              </a:spcAft>
              <a:buFont typeface="Wingdings" panose="05000000000000000000" pitchFamily="2" charset="2"/>
              <a:buChar char="Ø"/>
            </a:pPr>
            <a:r>
              <a:rPr lang="en-US" sz="1800" dirty="0">
                <a:solidFill>
                  <a:schemeClr val="tx1"/>
                </a:solidFill>
                <a:latin typeface="Calibri" panose="020F0502020204030204" pitchFamily="34" charset="0"/>
                <a:cs typeface="Calibri" panose="020F0502020204030204" pitchFamily="34" charset="0"/>
                <a:sym typeface="Calibri"/>
              </a:rPr>
              <a:t>The price of Flats ranges between 10,000 to 35,000 quartiles the median quartile 15,000 and the outlier is out of range 1,50,000</a:t>
            </a:r>
          </a:p>
          <a:p>
            <a:endParaRPr lang="en-US" dirty="0">
              <a:latin typeface="Calibri" panose="020F0502020204030204" pitchFamily="34" charset="0"/>
              <a:cs typeface="Calibri" panose="020F0502020204030204" pitchFamily="34" charset="0"/>
              <a:sym typeface="Calibri"/>
            </a:endParaRPr>
          </a:p>
          <a:p>
            <a:endParaRPr lang="en-US" dirty="0">
              <a:latin typeface="Calibri" panose="020F0502020204030204" pitchFamily="34" charset="0"/>
              <a:cs typeface="Calibri" panose="020F0502020204030204" pitchFamily="34" charset="0"/>
              <a:sym typeface="Calibri"/>
            </a:endParaRPr>
          </a:p>
          <a:p>
            <a:pPr marL="285750" indent="-285750">
              <a:buFont typeface="Wingdings" panose="05000000000000000000" pitchFamily="2" charset="2"/>
              <a:buChar char="ü"/>
            </a:pPr>
            <a:endParaRPr lang="en-US" sz="1800" dirty="0">
              <a:latin typeface="Calibri" panose="020F0502020204030204" pitchFamily="34" charset="0"/>
              <a:cs typeface="Calibri" panose="020F0502020204030204" pitchFamily="34" charset="0"/>
              <a:sym typeface="Calibri"/>
            </a:endParaRPr>
          </a:p>
          <a:p>
            <a:pPr marL="285750" indent="-285750">
              <a:buFont typeface="Wingdings" panose="05000000000000000000" pitchFamily="2" charset="2"/>
              <a:buChar char="ü"/>
            </a:pPr>
            <a:endParaRPr lang="en-IN" dirty="0"/>
          </a:p>
          <a:p>
            <a:pPr marL="285750" indent="-285750">
              <a:buFont typeface="Wingdings" panose="05000000000000000000" pitchFamily="2" charset="2"/>
              <a:buChar char="ü"/>
            </a:pPr>
            <a:endParaRPr lang="en-IN" dirty="0"/>
          </a:p>
          <a:p>
            <a:endParaRPr lang="en-IN" dirty="0"/>
          </a:p>
        </p:txBody>
      </p:sp>
      <p:pic>
        <p:nvPicPr>
          <p:cNvPr id="6" name="Picture 2" descr="http://innomatics.in/wp-content/uploads/2023/01/Innomatics-Log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56"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351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4" name="Picture 2" descr="http://innomatics.in/wp-content/uploads/2023/01/Innomatics-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957"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ank You Card With Two People Shaking Hands card (15176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88" y="-171869"/>
            <a:ext cx="9385425" cy="70298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1">
            <a:extLst>
              <a:ext uri="{FF2B5EF4-FFF2-40B4-BE49-F238E27FC236}">
                <a16:creationId xmlns:a16="http://schemas.microsoft.com/office/drawing/2014/main" xmlns="" id="{ECCB8A33-45B2-7E46-91BC-5AE81D675500}"/>
              </a:ext>
            </a:extLst>
          </p:cNvPr>
          <p:cNvSpPr txBox="1"/>
          <p:nvPr/>
        </p:nvSpPr>
        <p:spPr>
          <a:xfrm>
            <a:off x="594943" y="214803"/>
            <a:ext cx="2619037" cy="723235"/>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rtl="0">
              <a:lnSpc>
                <a:spcPct val="120000"/>
              </a:lnSpc>
              <a:spcBef>
                <a:spcPts val="0"/>
              </a:spcBef>
              <a:spcAft>
                <a:spcPts val="600"/>
              </a:spcAft>
              <a:buNone/>
            </a:pPr>
            <a:r>
              <a:rPr lang="en-IN" sz="3000" b="1" u="sng" spc="200" dirty="0">
                <a:solidFill>
                  <a:schemeClr val="tx1"/>
                </a:solidFill>
                <a:latin typeface="Calibri" panose="020F0502020204030204" pitchFamily="34" charset="0"/>
                <a:cs typeface="Calibri" panose="020F0502020204030204" pitchFamily="34" charset="0"/>
                <a:sym typeface="Calibri"/>
              </a:rPr>
              <a:t>Contents</a:t>
            </a:r>
            <a:r>
              <a:rPr lang="en-IN" sz="2800" b="1" spc="200" dirty="0">
                <a:solidFill>
                  <a:schemeClr val="tx1"/>
                </a:solidFill>
                <a:latin typeface="Calibri" panose="020F0502020204030204" pitchFamily="34" charset="0"/>
                <a:cs typeface="Calibri" panose="020F0502020204030204" pitchFamily="34" charset="0"/>
                <a:sym typeface="Calibri"/>
              </a:rPr>
              <a:t> :</a:t>
            </a:r>
            <a:endParaRPr lang="en-IN" sz="2800" b="1" spc="200" dirty="0">
              <a:solidFill>
                <a:schemeClr val="tx1"/>
              </a:solidFill>
              <a:latin typeface="Calibri" panose="020F0502020204030204" pitchFamily="34" charset="0"/>
              <a:cs typeface="Calibri" panose="020F0502020204030204" pitchFamily="34" charset="0"/>
            </a:endParaRPr>
          </a:p>
        </p:txBody>
      </p:sp>
      <p:sp>
        <p:nvSpPr>
          <p:cNvPr id="3" name="Google Shape;99;p1">
            <a:extLst>
              <a:ext uri="{FF2B5EF4-FFF2-40B4-BE49-F238E27FC236}">
                <a16:creationId xmlns:a16="http://schemas.microsoft.com/office/drawing/2014/main" xmlns="" id="{716C109A-3B47-B963-FFD5-46D02CD65D60}"/>
              </a:ext>
            </a:extLst>
          </p:cNvPr>
          <p:cNvSpPr txBox="1"/>
          <p:nvPr/>
        </p:nvSpPr>
        <p:spPr>
          <a:xfrm>
            <a:off x="476624" y="938038"/>
            <a:ext cx="9473287" cy="6057002"/>
          </a:xfrm>
          <a:prstGeom prst="rect">
            <a:avLst/>
          </a:prstGeom>
          <a:noFill/>
          <a:ln>
            <a:noFill/>
          </a:ln>
        </p:spPr>
        <p:txBody>
          <a:bodyPr spcFirstLastPara="1" wrap="square" lIns="91425" tIns="45700" rIns="91425" bIns="45700" anchor="t" anchorCtr="0">
            <a:spAutoFit/>
          </a:bodyPr>
          <a:lstStyle/>
          <a:p>
            <a:pPr marL="457200" marR="0" lvl="0" indent="-396000" rtl="0">
              <a:lnSpc>
                <a:spcPct val="105000"/>
              </a:lnSpc>
              <a:spcBef>
                <a:spcPts val="0"/>
              </a:spcBef>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Introduction</a:t>
            </a:r>
          </a:p>
          <a:p>
            <a:pPr marL="457200" marR="0" lvl="0" indent="-396000" rtl="0">
              <a:lnSpc>
                <a:spcPct val="105000"/>
              </a:lnSpc>
              <a:spcBef>
                <a:spcPts val="0"/>
              </a:spcBef>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Steps involved</a:t>
            </a:r>
          </a:p>
          <a:p>
            <a:pPr marL="457200" marR="0" lvl="0" indent="-396000" rtl="0">
              <a:lnSpc>
                <a:spcPct val="105000"/>
              </a:lnSpc>
              <a:spcBef>
                <a:spcPts val="0"/>
              </a:spcBef>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Problem Statement</a:t>
            </a:r>
          </a:p>
          <a:p>
            <a:pPr marL="457200" marR="0" lvl="0" indent="-396000" rtl="0">
              <a:lnSpc>
                <a:spcPct val="105000"/>
              </a:lnSpc>
              <a:spcBef>
                <a:spcPts val="0"/>
              </a:spcBef>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Tools (Libraries) used</a:t>
            </a:r>
          </a:p>
          <a:p>
            <a:pPr marL="457200" marR="0" lvl="0" indent="-396000" rtl="0">
              <a:lnSpc>
                <a:spcPct val="105000"/>
              </a:lnSpc>
              <a:spcBef>
                <a:spcPts val="0"/>
              </a:spcBef>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Website URL’s for Web-Scrapping</a:t>
            </a:r>
          </a:p>
          <a:p>
            <a:pPr marL="457200" marR="0" lvl="0" indent="-396000" rtl="0">
              <a:lnSpc>
                <a:spcPct val="105000"/>
              </a:lnSpc>
              <a:spcBef>
                <a:spcPts val="0"/>
              </a:spcBef>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Raw Data</a:t>
            </a:r>
          </a:p>
          <a:p>
            <a:pPr marL="457200" marR="0" lvl="0" indent="-396000" rtl="0">
              <a:lnSpc>
                <a:spcPct val="105000"/>
              </a:lnSpc>
              <a:spcBef>
                <a:spcPts val="0"/>
              </a:spcBef>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Data Cleaning and Data Manipulation</a:t>
            </a:r>
          </a:p>
          <a:p>
            <a:pPr marL="457200" marR="0" lvl="0" indent="-396000" rtl="0">
              <a:lnSpc>
                <a:spcPct val="105000"/>
              </a:lnSpc>
              <a:spcBef>
                <a:spcPts val="0"/>
              </a:spcBef>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Cleaned Data</a:t>
            </a:r>
          </a:p>
          <a:p>
            <a:pPr marL="457200" indent="-396000">
              <a:lnSpc>
                <a:spcPct val="105000"/>
              </a:lnSpc>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EDA (Uni, Bi and Multi - </a:t>
            </a:r>
            <a:r>
              <a:rPr lang="en-IN" sz="2600" b="1" dirty="0">
                <a:solidFill>
                  <a:schemeClr val="accent1">
                    <a:lumMod val="50000"/>
                  </a:schemeClr>
                </a:solidFill>
                <a:latin typeface="Calibri" panose="020F0502020204030204" pitchFamily="34" charset="0"/>
                <a:cs typeface="Calibri" panose="020F0502020204030204" pitchFamily="34" charset="0"/>
              </a:rPr>
              <a:t>variate</a:t>
            </a:r>
            <a:r>
              <a:rPr lang="en-IN" sz="2600" b="1" dirty="0">
                <a:solidFill>
                  <a:schemeClr val="accent1">
                    <a:lumMod val="50000"/>
                  </a:schemeClr>
                </a:solidFill>
                <a:latin typeface="Calibri" panose="020F0502020204030204" pitchFamily="34" charset="0"/>
                <a:cs typeface="Calibri" panose="020F0502020204030204" pitchFamily="34" charset="0"/>
                <a:sym typeface="Calibri"/>
              </a:rPr>
              <a:t> Data analysis using graphs)</a:t>
            </a:r>
          </a:p>
          <a:p>
            <a:pPr marL="457200" marR="0" lvl="0" indent="-396000" rtl="0">
              <a:lnSpc>
                <a:spcPct val="105000"/>
              </a:lnSpc>
              <a:spcBef>
                <a:spcPts val="0"/>
              </a:spcBef>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Observations</a:t>
            </a:r>
          </a:p>
          <a:p>
            <a:pPr marL="457200" marR="0" lvl="0" indent="-396000" rtl="0">
              <a:lnSpc>
                <a:spcPct val="105000"/>
              </a:lnSpc>
              <a:spcBef>
                <a:spcPts val="0"/>
              </a:spcBef>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Challenges</a:t>
            </a:r>
          </a:p>
          <a:p>
            <a:pPr marL="457200" marR="0" lvl="0" indent="-396000" rtl="0">
              <a:lnSpc>
                <a:spcPct val="105000"/>
              </a:lnSpc>
              <a:spcBef>
                <a:spcPts val="0"/>
              </a:spcBef>
              <a:spcAft>
                <a:spcPts val="600"/>
              </a:spcAft>
              <a:buClr>
                <a:schemeClr val="accent2">
                  <a:lumMod val="50000"/>
                </a:schemeClr>
              </a:buClr>
              <a:buSzPct val="60000"/>
              <a:buFont typeface="Wingdings" panose="05000000000000000000" pitchFamily="2" charset="2"/>
              <a:buChar char="v"/>
            </a:pPr>
            <a:r>
              <a:rPr lang="en-IN" sz="2600" b="1" dirty="0">
                <a:solidFill>
                  <a:schemeClr val="accent1">
                    <a:lumMod val="50000"/>
                  </a:schemeClr>
                </a:solidFill>
                <a:latin typeface="Calibri" panose="020F0502020204030204" pitchFamily="34" charset="0"/>
                <a:cs typeface="Calibri" panose="020F0502020204030204" pitchFamily="34" charset="0"/>
                <a:sym typeface="Calibri"/>
              </a:rPr>
              <a:t>Conclusion</a:t>
            </a:r>
            <a:endParaRPr lang="en-IN" sz="2600" b="1" dirty="0">
              <a:solidFill>
                <a:schemeClr val="accent1">
                  <a:lumMod val="50000"/>
                </a:schemeClr>
              </a:solidFill>
              <a:latin typeface="Calibri" panose="020F0502020204030204" pitchFamily="34" charset="0"/>
              <a:cs typeface="Calibri" panose="020F0502020204030204" pitchFamily="34" charset="0"/>
            </a:endParaRPr>
          </a:p>
        </p:txBody>
      </p:sp>
      <p:pic>
        <p:nvPicPr>
          <p:cNvPr id="4" name="Picture 2" descr="http://innomatics.in/wp-content/uploads/2023/01/Innomatics-Log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7822" y="6039777"/>
            <a:ext cx="4484178" cy="81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61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1">
            <a:extLst>
              <a:ext uri="{FF2B5EF4-FFF2-40B4-BE49-F238E27FC236}">
                <a16:creationId xmlns:a16="http://schemas.microsoft.com/office/drawing/2014/main" xmlns="" id="{ECCB8A33-45B2-7E46-91BC-5AE81D675500}"/>
              </a:ext>
            </a:extLst>
          </p:cNvPr>
          <p:cNvSpPr txBox="1"/>
          <p:nvPr/>
        </p:nvSpPr>
        <p:spPr>
          <a:xfrm>
            <a:off x="414938" y="42787"/>
            <a:ext cx="7052649" cy="723235"/>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rtl="0">
              <a:lnSpc>
                <a:spcPct val="120000"/>
              </a:lnSpc>
              <a:spcBef>
                <a:spcPts val="0"/>
              </a:spcBef>
              <a:spcAft>
                <a:spcPts val="600"/>
              </a:spcAft>
              <a:buNone/>
            </a:pPr>
            <a:r>
              <a:rPr lang="en-IN" sz="3000" b="1" u="sng" spc="200" dirty="0">
                <a:solidFill>
                  <a:schemeClr val="tx1"/>
                </a:solidFill>
                <a:latin typeface="Calibri" panose="020F0502020204030204" pitchFamily="34" charset="0"/>
                <a:cs typeface="Calibri" panose="020F0502020204030204" pitchFamily="34" charset="0"/>
                <a:sym typeface="Calibri"/>
              </a:rPr>
              <a:t>Introduction</a:t>
            </a:r>
            <a:r>
              <a:rPr lang="en-IN" sz="2800" b="1" spc="200" dirty="0">
                <a:solidFill>
                  <a:schemeClr val="tx1"/>
                </a:solidFill>
                <a:latin typeface="Calibri" panose="020F0502020204030204" pitchFamily="34" charset="0"/>
                <a:cs typeface="Calibri" panose="020F0502020204030204" pitchFamily="34" charset="0"/>
                <a:sym typeface="Calibri"/>
              </a:rPr>
              <a:t> :</a:t>
            </a:r>
            <a:endParaRPr lang="en-IN" sz="2800" b="1" spc="200" dirty="0">
              <a:solidFill>
                <a:schemeClr val="tx1"/>
              </a:solidFill>
              <a:latin typeface="Calibri" panose="020F0502020204030204" pitchFamily="34" charset="0"/>
              <a:cs typeface="Calibri" panose="020F0502020204030204" pitchFamily="34" charset="0"/>
            </a:endParaRPr>
          </a:p>
        </p:txBody>
      </p:sp>
      <p:sp>
        <p:nvSpPr>
          <p:cNvPr id="3" name="Google Shape;99;p1">
            <a:extLst>
              <a:ext uri="{FF2B5EF4-FFF2-40B4-BE49-F238E27FC236}">
                <a16:creationId xmlns:a16="http://schemas.microsoft.com/office/drawing/2014/main" xmlns="" id="{716C109A-3B47-B963-FFD5-46D02CD65D60}"/>
              </a:ext>
            </a:extLst>
          </p:cNvPr>
          <p:cNvSpPr txBox="1"/>
          <p:nvPr/>
        </p:nvSpPr>
        <p:spPr>
          <a:xfrm>
            <a:off x="414938" y="766022"/>
            <a:ext cx="11777062" cy="5236778"/>
          </a:xfrm>
          <a:prstGeom prst="rect">
            <a:avLst/>
          </a:prstGeom>
          <a:noFill/>
          <a:ln>
            <a:noFill/>
          </a:ln>
        </p:spPr>
        <p:txBody>
          <a:bodyPr spcFirstLastPara="1" wrap="square" lIns="91425" tIns="45700" rIns="91425" bIns="45700" anchor="t" anchorCtr="0">
            <a:spAutoFit/>
          </a:bodyPr>
          <a:lstStyle/>
          <a:p>
            <a:pPr marL="346950" marR="0" lvl="0" indent="-285750" algn="just" rtl="0">
              <a:lnSpc>
                <a:spcPct val="105000"/>
              </a:lnSpc>
              <a:spcBef>
                <a:spcPts val="0"/>
              </a:spcBef>
              <a:spcAft>
                <a:spcPts val="600"/>
              </a:spcAft>
              <a:buClr>
                <a:schemeClr val="accent2">
                  <a:lumMod val="50000"/>
                </a:schemeClr>
              </a:buClr>
              <a:buSzPct val="71000"/>
              <a:buFont typeface="Wingdings" panose="05000000000000000000" pitchFamily="2" charset="2"/>
              <a:buChar char="q"/>
            </a:pPr>
            <a:r>
              <a:rPr lang="en-US" sz="1600" b="0" i="0" dirty="0">
                <a:solidFill>
                  <a:srgbClr val="D92FC1"/>
                </a:solidFill>
                <a:effectLst/>
                <a:latin typeface="gg sans"/>
              </a:rPr>
              <a:t>We have </a:t>
            </a:r>
            <a:r>
              <a:rPr lang="en-US" sz="1600" b="0" i="0" dirty="0" err="1">
                <a:solidFill>
                  <a:srgbClr val="D92FC1"/>
                </a:solidFill>
                <a:effectLst/>
                <a:latin typeface="gg sans"/>
              </a:rPr>
              <a:t>choosen</a:t>
            </a:r>
            <a:r>
              <a:rPr lang="en-US" sz="1600" b="0" i="0" dirty="0">
                <a:solidFill>
                  <a:srgbClr val="D92FC1"/>
                </a:solidFill>
                <a:effectLst/>
                <a:latin typeface="gg sans"/>
              </a:rPr>
              <a:t> magic bricks website which is real estate website for scrapping the data.</a:t>
            </a:r>
          </a:p>
          <a:p>
            <a:pPr marL="346950" marR="0" lvl="0" indent="-285750" algn="just" rtl="0">
              <a:lnSpc>
                <a:spcPct val="105000"/>
              </a:lnSpc>
              <a:spcBef>
                <a:spcPts val="0"/>
              </a:spcBef>
              <a:spcAft>
                <a:spcPts val="600"/>
              </a:spcAft>
              <a:buClr>
                <a:schemeClr val="accent2">
                  <a:lumMod val="50000"/>
                </a:schemeClr>
              </a:buClr>
              <a:buSzPct val="71000"/>
              <a:buFont typeface="Wingdings" panose="05000000000000000000" pitchFamily="2" charset="2"/>
              <a:buChar char="q"/>
            </a:pPr>
            <a:r>
              <a:rPr lang="en-US" sz="1600" b="0" i="0" dirty="0">
                <a:solidFill>
                  <a:srgbClr val="D92FC1"/>
                </a:solidFill>
                <a:effectLst/>
                <a:latin typeface="gg sans"/>
              </a:rPr>
              <a:t> </a:t>
            </a:r>
            <a:r>
              <a:rPr lang="en-US" sz="1400" dirty="0">
                <a:solidFill>
                  <a:srgbClr val="D92FC1"/>
                </a:solidFill>
                <a:latin typeface="Open Sans" panose="020B0606030504020204" pitchFamily="34" charset="0"/>
              </a:rPr>
              <a:t>R</a:t>
            </a:r>
            <a:r>
              <a:rPr lang="en-US" sz="1400" b="0" i="0" dirty="0">
                <a:solidFill>
                  <a:srgbClr val="D92FC1"/>
                </a:solidFill>
                <a:effectLst/>
                <a:latin typeface="Open Sans" panose="020B0606030504020204" pitchFamily="34" charset="0"/>
              </a:rPr>
              <a:t>eal estate definition is as follows: A type of real property with tangible assets. This includes land, buildings on the land, and improvements to the land, such as a roadway or private well.</a:t>
            </a:r>
          </a:p>
          <a:p>
            <a:pPr marL="346950" marR="0" lvl="0" indent="-285750" algn="just" rtl="0">
              <a:lnSpc>
                <a:spcPct val="105000"/>
              </a:lnSpc>
              <a:spcBef>
                <a:spcPts val="0"/>
              </a:spcBef>
              <a:spcAft>
                <a:spcPts val="600"/>
              </a:spcAft>
              <a:buClr>
                <a:schemeClr val="accent2">
                  <a:lumMod val="50000"/>
                </a:schemeClr>
              </a:buClr>
              <a:buSzPct val="71000"/>
              <a:buFont typeface="Wingdings" panose="05000000000000000000" pitchFamily="2" charset="2"/>
              <a:buChar char="q"/>
            </a:pPr>
            <a:r>
              <a:rPr lang="en-US" sz="1400" dirty="0">
                <a:solidFill>
                  <a:srgbClr val="D92FC1"/>
                </a:solidFill>
                <a:latin typeface="Open Sans" panose="020B0606030504020204" pitchFamily="34" charset="0"/>
              </a:rPr>
              <a:t>In general real estate contains huge data and several factors influencing the properties demand in particular areas. We have chosen this website as we were able to perform web </a:t>
            </a:r>
            <a:r>
              <a:rPr lang="en-US" sz="1400" dirty="0" err="1">
                <a:solidFill>
                  <a:srgbClr val="D92FC1"/>
                </a:solidFill>
                <a:latin typeface="Open Sans" panose="020B0606030504020204" pitchFamily="34" charset="0"/>
              </a:rPr>
              <a:t>scrapping,and</a:t>
            </a:r>
            <a:r>
              <a:rPr lang="en-US" sz="1400" dirty="0">
                <a:solidFill>
                  <a:srgbClr val="D92FC1"/>
                </a:solidFill>
                <a:latin typeface="Open Sans" panose="020B0606030504020204" pitchFamily="34" charset="0"/>
              </a:rPr>
              <a:t> we got the rows and columns which we required.</a:t>
            </a:r>
          </a:p>
          <a:p>
            <a:pPr marL="346950" marR="0" lvl="0" indent="-285750" algn="just" rtl="0">
              <a:lnSpc>
                <a:spcPct val="105000"/>
              </a:lnSpc>
              <a:spcBef>
                <a:spcPts val="0"/>
              </a:spcBef>
              <a:spcAft>
                <a:spcPts val="600"/>
              </a:spcAft>
              <a:buClr>
                <a:schemeClr val="accent2">
                  <a:lumMod val="50000"/>
                </a:schemeClr>
              </a:buClr>
              <a:buSzPct val="71000"/>
              <a:buFont typeface="Wingdings" panose="05000000000000000000" pitchFamily="2" charset="2"/>
              <a:buChar char="q"/>
            </a:pPr>
            <a:r>
              <a:rPr lang="en-US" sz="1400" b="0" i="0" dirty="0">
                <a:solidFill>
                  <a:srgbClr val="D92FC1"/>
                </a:solidFill>
                <a:effectLst/>
                <a:latin typeface="Open Sans" panose="020B0606030504020204" pitchFamily="34" charset="0"/>
              </a:rPr>
              <a:t>W</a:t>
            </a:r>
            <a:r>
              <a:rPr lang="en-US" sz="1400" dirty="0">
                <a:solidFill>
                  <a:srgbClr val="D92FC1"/>
                </a:solidFill>
                <a:latin typeface="Open Sans" panose="020B0606030504020204" pitchFamily="34" charset="0"/>
              </a:rPr>
              <a:t>e basically, took 400 records and 8 columns(</a:t>
            </a:r>
            <a:r>
              <a:rPr lang="en-US" sz="1400" b="1" dirty="0" err="1">
                <a:solidFill>
                  <a:srgbClr val="00B050"/>
                </a:solidFill>
                <a:latin typeface="Open Sans" panose="020B0606030504020204" pitchFamily="34" charset="0"/>
              </a:rPr>
              <a:t>price,location,tenant</a:t>
            </a:r>
            <a:r>
              <a:rPr lang="en-US" sz="1400" b="1" dirty="0">
                <a:solidFill>
                  <a:srgbClr val="00B050"/>
                </a:solidFill>
                <a:latin typeface="Open Sans" panose="020B0606030504020204" pitchFamily="34" charset="0"/>
              </a:rPr>
              <a:t> </a:t>
            </a:r>
            <a:r>
              <a:rPr lang="en-US" sz="1400" b="1" dirty="0" err="1">
                <a:solidFill>
                  <a:srgbClr val="00B050"/>
                </a:solidFill>
                <a:latin typeface="Open Sans" panose="020B0606030504020204" pitchFamily="34" charset="0"/>
              </a:rPr>
              <a:t>preferred,carpet</a:t>
            </a:r>
            <a:r>
              <a:rPr lang="en-US" sz="1400" b="1" dirty="0">
                <a:solidFill>
                  <a:srgbClr val="00B050"/>
                </a:solidFill>
                <a:latin typeface="Open Sans" panose="020B0606030504020204" pitchFamily="34" charset="0"/>
              </a:rPr>
              <a:t> </a:t>
            </a:r>
            <a:r>
              <a:rPr lang="en-US" sz="1400" b="1" dirty="0" err="1">
                <a:solidFill>
                  <a:srgbClr val="00B050"/>
                </a:solidFill>
                <a:latin typeface="Open Sans" panose="020B0606030504020204" pitchFamily="34" charset="0"/>
              </a:rPr>
              <a:t>area,floors,furnish,bathroom,bhk</a:t>
            </a:r>
            <a:r>
              <a:rPr lang="en-US" sz="1400" dirty="0">
                <a:solidFill>
                  <a:srgbClr val="7030A0"/>
                </a:solidFill>
                <a:latin typeface="Open Sans" panose="020B0606030504020204" pitchFamily="34" charset="0"/>
              </a:rPr>
              <a:t>)</a:t>
            </a:r>
          </a:p>
          <a:p>
            <a:pPr marL="61200" marR="0" lvl="0" algn="just" rtl="0">
              <a:lnSpc>
                <a:spcPct val="105000"/>
              </a:lnSpc>
              <a:spcBef>
                <a:spcPts val="0"/>
              </a:spcBef>
              <a:spcAft>
                <a:spcPts val="600"/>
              </a:spcAft>
              <a:buClr>
                <a:schemeClr val="accent2">
                  <a:lumMod val="50000"/>
                </a:schemeClr>
              </a:buClr>
              <a:buSzPct val="60000"/>
            </a:pPr>
            <a:r>
              <a:rPr lang="en-US" b="1" i="1" u="sng" dirty="0">
                <a:effectLst/>
                <a:latin typeface="Open Sans" panose="020B0606030504020204" pitchFamily="34" charset="0"/>
              </a:rPr>
              <a:t>INTRODUCTION OF </a:t>
            </a:r>
            <a:r>
              <a:rPr lang="en-US" b="1" i="1" u="sng" dirty="0">
                <a:effectLst/>
              </a:rPr>
              <a:t>WEBSITE</a:t>
            </a:r>
            <a:r>
              <a:rPr lang="en-US" b="1" i="1" u="sng" dirty="0">
                <a:effectLst/>
                <a:latin typeface="Open Sans" panose="020B0606030504020204" pitchFamily="34" charset="0"/>
              </a:rPr>
              <a:t>:</a:t>
            </a:r>
            <a:endParaRPr lang="en-US" b="1" i="1" u="sng" dirty="0">
              <a:effectLst/>
              <a:latin typeface="gg sans"/>
            </a:endParaRPr>
          </a:p>
          <a:p>
            <a:pPr marL="346950" marR="0" lvl="0" indent="-285750" algn="just" rtl="0">
              <a:lnSpc>
                <a:spcPct val="105000"/>
              </a:lnSpc>
              <a:spcBef>
                <a:spcPts val="0"/>
              </a:spcBef>
              <a:spcAft>
                <a:spcPts val="600"/>
              </a:spcAft>
              <a:buClr>
                <a:schemeClr val="accent2">
                  <a:lumMod val="50000"/>
                </a:schemeClr>
              </a:buClr>
              <a:buSzPct val="60000"/>
              <a:buFont typeface="Wingdings" panose="05000000000000000000" pitchFamily="2" charset="2"/>
              <a:buChar char="q"/>
            </a:pPr>
            <a:r>
              <a:rPr lang="en-US" sz="1600" b="0" i="0" dirty="0" err="1">
                <a:solidFill>
                  <a:srgbClr val="D92FC1"/>
                </a:solidFill>
                <a:effectLst/>
                <a:latin typeface="gg sans"/>
              </a:rPr>
              <a:t>MagicBricks</a:t>
            </a:r>
            <a:r>
              <a:rPr lang="en-US" sz="1600" b="0" i="0" dirty="0">
                <a:solidFill>
                  <a:srgbClr val="D92FC1"/>
                </a:solidFill>
                <a:effectLst/>
                <a:latin typeface="gg sans"/>
              </a:rPr>
              <a:t> is a disruptive real-estate platform that makes it possible to buy/sell/rent a house without paying any brokerage</a:t>
            </a:r>
          </a:p>
          <a:p>
            <a:pPr marL="346950" marR="0" lvl="0" indent="-285750" rtl="0">
              <a:lnSpc>
                <a:spcPct val="105000"/>
              </a:lnSpc>
              <a:spcBef>
                <a:spcPts val="0"/>
              </a:spcBef>
              <a:spcAft>
                <a:spcPts val="600"/>
              </a:spcAft>
              <a:buClr>
                <a:schemeClr val="accent2">
                  <a:lumMod val="50000"/>
                </a:schemeClr>
              </a:buClr>
              <a:buSzPct val="60000"/>
              <a:buFont typeface="Wingdings" panose="05000000000000000000" pitchFamily="2" charset="2"/>
              <a:buChar char="q"/>
            </a:pPr>
            <a:r>
              <a:rPr lang="en-US" sz="1600" b="0" i="0" dirty="0" err="1">
                <a:solidFill>
                  <a:srgbClr val="D92FC1"/>
                </a:solidFill>
                <a:effectLst/>
                <a:latin typeface="gg sans"/>
              </a:rPr>
              <a:t>MagicBricks</a:t>
            </a:r>
            <a:r>
              <a:rPr lang="en-US" sz="1600" b="0" i="0" dirty="0">
                <a:solidFill>
                  <a:srgbClr val="D92FC1"/>
                </a:solidFill>
                <a:effectLst/>
                <a:latin typeface="gg sans"/>
              </a:rPr>
              <a:t> is a platform that removes this information asymmetry and provides a marketplace for free exchange of this information that used to cost 1-2 months of rent as brokerage. </a:t>
            </a:r>
          </a:p>
          <a:p>
            <a:pPr marL="346950" marR="0" lvl="0" indent="-285750" rtl="0">
              <a:lnSpc>
                <a:spcPct val="105000"/>
              </a:lnSpc>
              <a:spcBef>
                <a:spcPts val="0"/>
              </a:spcBef>
              <a:spcAft>
                <a:spcPts val="600"/>
              </a:spcAft>
              <a:buClr>
                <a:schemeClr val="accent2">
                  <a:lumMod val="50000"/>
                </a:schemeClr>
              </a:buClr>
              <a:buSzPct val="60000"/>
              <a:buFont typeface="Wingdings" panose="05000000000000000000" pitchFamily="2" charset="2"/>
              <a:buChar char="q"/>
            </a:pPr>
            <a:r>
              <a:rPr lang="en-US" sz="1600" b="0" i="0" dirty="0">
                <a:solidFill>
                  <a:srgbClr val="D92FC1"/>
                </a:solidFill>
                <a:effectLst/>
                <a:latin typeface="gg sans"/>
              </a:rPr>
              <a:t>We have done 2 things to help you find that perfect home: </a:t>
            </a:r>
          </a:p>
          <a:p>
            <a:pPr marL="346950" marR="0" lvl="0" indent="-285750" rtl="0">
              <a:lnSpc>
                <a:spcPct val="105000"/>
              </a:lnSpc>
              <a:spcBef>
                <a:spcPts val="0"/>
              </a:spcBef>
              <a:spcAft>
                <a:spcPts val="600"/>
              </a:spcAft>
              <a:buClr>
                <a:schemeClr val="accent2">
                  <a:lumMod val="50000"/>
                </a:schemeClr>
              </a:buClr>
              <a:buSzPct val="60000"/>
              <a:buFont typeface="Wingdings" panose="05000000000000000000" pitchFamily="2" charset="2"/>
              <a:buChar char="q"/>
            </a:pPr>
            <a:r>
              <a:rPr lang="en-US" sz="1600" b="0" i="0" dirty="0">
                <a:solidFill>
                  <a:srgbClr val="D92FC1"/>
                </a:solidFill>
                <a:effectLst/>
                <a:latin typeface="gg sans"/>
              </a:rPr>
              <a:t>Firstly, we have painstakingly verified each listing and made sure that these are direct owners or shared accommodation parties and there are no middlemen or brokers. We use lot of heuristics and techniques to ensure that you get a totally broker free list.  </a:t>
            </a:r>
          </a:p>
          <a:p>
            <a:pPr marL="346950" marR="0" lvl="0" indent="-285750" rtl="0">
              <a:lnSpc>
                <a:spcPct val="105000"/>
              </a:lnSpc>
              <a:spcBef>
                <a:spcPts val="0"/>
              </a:spcBef>
              <a:spcAft>
                <a:spcPts val="600"/>
              </a:spcAft>
              <a:buClr>
                <a:schemeClr val="accent2">
                  <a:lumMod val="50000"/>
                </a:schemeClr>
              </a:buClr>
              <a:buSzPct val="60000"/>
              <a:buFont typeface="Wingdings" panose="05000000000000000000" pitchFamily="2" charset="2"/>
              <a:buChar char="q"/>
            </a:pPr>
            <a:r>
              <a:rPr lang="en-US" sz="1600" b="0" i="0" dirty="0">
                <a:solidFill>
                  <a:srgbClr val="D92FC1"/>
                </a:solidFill>
                <a:effectLst/>
                <a:latin typeface="gg sans"/>
              </a:rPr>
              <a:t>Thus, you can shortlist flats sitting at the comfort of your home without actually traveling all the good and bad properties. </a:t>
            </a:r>
          </a:p>
          <a:p>
            <a:pPr marL="346950" marR="0" lvl="0" indent="-285750" rtl="0">
              <a:lnSpc>
                <a:spcPct val="105000"/>
              </a:lnSpc>
              <a:spcBef>
                <a:spcPts val="0"/>
              </a:spcBef>
              <a:spcAft>
                <a:spcPts val="600"/>
              </a:spcAft>
              <a:buClr>
                <a:schemeClr val="accent2">
                  <a:lumMod val="50000"/>
                </a:schemeClr>
              </a:buClr>
              <a:buSzPct val="60000"/>
              <a:buFont typeface="Wingdings" panose="05000000000000000000" pitchFamily="2" charset="2"/>
              <a:buChar char="q"/>
            </a:pPr>
            <a:r>
              <a:rPr lang="en-US" sz="1600" b="0" i="0" dirty="0">
                <a:solidFill>
                  <a:srgbClr val="D92FC1"/>
                </a:solidFill>
                <a:effectLst/>
                <a:latin typeface="gg sans"/>
              </a:rPr>
              <a:t>This saves your time and effort and with a quick shortlist of 4-5 properties you can actually get a house in few hours! If you are a landlord interested in posting your apartments to </a:t>
            </a:r>
            <a:r>
              <a:rPr lang="en-US" sz="1600" b="0" i="0" dirty="0" err="1">
                <a:solidFill>
                  <a:srgbClr val="D92FC1"/>
                </a:solidFill>
                <a:effectLst/>
                <a:latin typeface="gg sans"/>
              </a:rPr>
              <a:t>MagicBricks</a:t>
            </a:r>
            <a:r>
              <a:rPr lang="en-US" sz="1600" b="0" i="0" dirty="0">
                <a:solidFill>
                  <a:srgbClr val="D92FC1"/>
                </a:solidFill>
                <a:effectLst/>
                <a:latin typeface="gg sans"/>
              </a:rPr>
              <a:t>, please email us at hello@MagicBricks.in and we will get in touch to help you list the property.</a:t>
            </a:r>
            <a:endParaRPr lang="en-IN" sz="500" b="1" kern="100" spc="110" dirty="0">
              <a:solidFill>
                <a:srgbClr val="D92FC1"/>
              </a:solidFill>
              <a:latin typeface="Calibri" panose="020F0502020204030204" pitchFamily="34" charset="0"/>
              <a:cs typeface="Calibri" panose="020F0502020204030204" pitchFamily="34" charset="0"/>
            </a:endParaRPr>
          </a:p>
        </p:txBody>
      </p:sp>
      <p:pic>
        <p:nvPicPr>
          <p:cNvPr id="4" name="Picture 2" descr="http://innomatics.in/wp-content/uploads/2023/01/Innomatics-Log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6654" y="6058580"/>
            <a:ext cx="3835346" cy="69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589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1">
            <a:extLst>
              <a:ext uri="{FF2B5EF4-FFF2-40B4-BE49-F238E27FC236}">
                <a16:creationId xmlns:a16="http://schemas.microsoft.com/office/drawing/2014/main" xmlns="" id="{F1B11406-2820-D670-4E63-AD39AE5570BC}"/>
              </a:ext>
            </a:extLst>
          </p:cNvPr>
          <p:cNvSpPr txBox="1"/>
          <p:nvPr/>
        </p:nvSpPr>
        <p:spPr>
          <a:xfrm>
            <a:off x="649263" y="124789"/>
            <a:ext cx="7942476" cy="723235"/>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rtl="0">
              <a:lnSpc>
                <a:spcPct val="120000"/>
              </a:lnSpc>
              <a:spcBef>
                <a:spcPts val="0"/>
              </a:spcBef>
              <a:spcAft>
                <a:spcPts val="600"/>
              </a:spcAft>
              <a:buNone/>
            </a:pPr>
            <a:r>
              <a:rPr lang="en-IN" sz="3000" b="1" u="sng" spc="200" dirty="0">
                <a:latin typeface="Calibri" panose="020F0502020204030204" pitchFamily="34" charset="0"/>
                <a:cs typeface="Calibri" panose="020F0502020204030204" pitchFamily="34" charset="0"/>
                <a:sym typeface="Calibri"/>
              </a:rPr>
              <a:t>Steps involved in creating the Project</a:t>
            </a:r>
            <a:r>
              <a:rPr lang="en-IN" sz="2800" b="1" spc="200" dirty="0">
                <a:solidFill>
                  <a:schemeClr val="tx1"/>
                </a:solidFill>
                <a:latin typeface="Calibri" panose="020F0502020204030204" pitchFamily="34" charset="0"/>
                <a:cs typeface="Calibri" panose="020F0502020204030204" pitchFamily="34" charset="0"/>
                <a:sym typeface="Calibri"/>
              </a:rPr>
              <a:t> </a:t>
            </a:r>
            <a:endParaRPr lang="en-IN" sz="2800" b="1" spc="200"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xmlns="" id="{864CE300-5475-DD6E-4881-01F7CD7337F9}"/>
              </a:ext>
            </a:extLst>
          </p:cNvPr>
          <p:cNvSpPr txBox="1"/>
          <p:nvPr/>
        </p:nvSpPr>
        <p:spPr>
          <a:xfrm>
            <a:off x="380245" y="848023"/>
            <a:ext cx="9112124" cy="8186857"/>
          </a:xfrm>
          <a:prstGeom prst="rect">
            <a:avLst/>
          </a:prstGeom>
          <a:noFill/>
        </p:spPr>
        <p:txBody>
          <a:bodyPr wrap="square" rtlCol="0">
            <a:spAutoFit/>
          </a:bodyPr>
          <a:lstStyle/>
          <a:p>
            <a:pPr algn="l"/>
            <a:r>
              <a:rPr lang="en-US" b="1" dirty="0">
                <a:solidFill>
                  <a:schemeClr val="bg2">
                    <a:lumMod val="10000"/>
                  </a:schemeClr>
                </a:solidFill>
              </a:rPr>
              <a:t>Working on Real Estate website magicbricks.com</a:t>
            </a:r>
          </a:p>
          <a:p>
            <a:pPr marL="285750" indent="-285750" algn="l">
              <a:buFont typeface="Wingdings" panose="05000000000000000000" pitchFamily="2" charset="2"/>
              <a:buChar char="Ø"/>
            </a:pPr>
            <a:r>
              <a:rPr lang="en-US" sz="1400" b="0" i="0" dirty="0">
                <a:solidFill>
                  <a:srgbClr val="000000"/>
                </a:solidFill>
                <a:effectLst/>
                <a:latin typeface="Helvetica Neue"/>
              </a:rPr>
              <a:t>Selecting particular locations for flats rent</a:t>
            </a:r>
          </a:p>
          <a:p>
            <a:pPr marL="285750" indent="-285750" algn="l">
              <a:buFont typeface="Wingdings" panose="05000000000000000000" pitchFamily="2" charset="2"/>
              <a:buChar char="Ø"/>
            </a:pPr>
            <a:r>
              <a:rPr lang="en-US" sz="1400" b="0" i="0" dirty="0">
                <a:solidFill>
                  <a:srgbClr val="000000"/>
                </a:solidFill>
                <a:effectLst/>
                <a:latin typeface="Helvetica Neue"/>
              </a:rPr>
              <a:t> Obtaining 8 columns like price , </a:t>
            </a:r>
            <a:r>
              <a:rPr lang="en-US" sz="1400" b="0" i="0" dirty="0" err="1">
                <a:solidFill>
                  <a:srgbClr val="000000"/>
                </a:solidFill>
                <a:effectLst/>
                <a:latin typeface="Helvetica Neue"/>
              </a:rPr>
              <a:t>bhk</a:t>
            </a:r>
            <a:r>
              <a:rPr lang="en-US" sz="1400" b="0" i="0" dirty="0">
                <a:solidFill>
                  <a:srgbClr val="000000"/>
                </a:solidFill>
                <a:effectLst/>
                <a:latin typeface="Helvetica Neue"/>
              </a:rPr>
              <a:t> , locations </a:t>
            </a:r>
            <a:r>
              <a:rPr lang="en-US" sz="1400" b="0" i="0" dirty="0" err="1">
                <a:solidFill>
                  <a:srgbClr val="000000"/>
                </a:solidFill>
                <a:effectLst/>
                <a:latin typeface="Helvetica Neue"/>
              </a:rPr>
              <a:t>etc</a:t>
            </a:r>
            <a:r>
              <a:rPr lang="en-US" sz="1400" b="0" i="0" dirty="0">
                <a:solidFill>
                  <a:srgbClr val="000000"/>
                </a:solidFill>
                <a:effectLst/>
                <a:latin typeface="Helvetica Neue"/>
              </a:rPr>
              <a:t> and 400 records</a:t>
            </a:r>
          </a:p>
          <a:p>
            <a:pPr marL="285750" indent="-285750" algn="l">
              <a:buFont typeface="Wingdings" panose="05000000000000000000" pitchFamily="2" charset="2"/>
              <a:buChar char="Ø"/>
            </a:pPr>
            <a:r>
              <a:rPr lang="en-US" sz="1400" b="0" i="0" dirty="0">
                <a:solidFill>
                  <a:srgbClr val="000000"/>
                </a:solidFill>
                <a:effectLst/>
                <a:latin typeface="Helvetica Neue"/>
              </a:rPr>
              <a:t> As our website has scrolling pages window we are using </a:t>
            </a:r>
            <a:r>
              <a:rPr lang="en-US" sz="1400" b="0" i="0" dirty="0" err="1">
                <a:solidFill>
                  <a:srgbClr val="000000"/>
                </a:solidFill>
                <a:effectLst/>
                <a:latin typeface="Helvetica Neue"/>
              </a:rPr>
              <a:t>webdriver</a:t>
            </a:r>
            <a:r>
              <a:rPr lang="en-US" sz="1400" b="0" i="0" dirty="0">
                <a:solidFill>
                  <a:srgbClr val="000000"/>
                </a:solidFill>
                <a:effectLst/>
                <a:latin typeface="Helvetica Neue"/>
              </a:rPr>
              <a:t> to obtain 400 records</a:t>
            </a:r>
          </a:p>
          <a:p>
            <a:pPr marL="285750" indent="-285750" algn="l">
              <a:buFont typeface="Wingdings" panose="05000000000000000000" pitchFamily="2" charset="2"/>
              <a:buChar char="Ø"/>
            </a:pPr>
            <a:r>
              <a:rPr lang="en-US" sz="1400" b="0" i="0" dirty="0">
                <a:solidFill>
                  <a:srgbClr val="000000"/>
                </a:solidFill>
                <a:effectLst/>
                <a:latin typeface="Helvetica Neue"/>
              </a:rPr>
              <a:t> To get particular column values we are using REGEX and CLASS,CONTAINERS</a:t>
            </a:r>
          </a:p>
          <a:p>
            <a:r>
              <a:rPr lang="en-US" b="1" i="0" dirty="0">
                <a:solidFill>
                  <a:srgbClr val="000000"/>
                </a:solidFill>
                <a:effectLst/>
                <a:latin typeface="Helvetica Neue"/>
              </a:rPr>
              <a:t>Converting 400x8 </a:t>
            </a:r>
            <a:r>
              <a:rPr lang="en-US" b="1" i="0" dirty="0" err="1">
                <a:solidFill>
                  <a:srgbClr val="000000"/>
                </a:solidFill>
                <a:effectLst/>
                <a:latin typeface="Helvetica Neue"/>
              </a:rPr>
              <a:t>records,columns</a:t>
            </a:r>
            <a:r>
              <a:rPr lang="en-US" b="1" i="0" dirty="0">
                <a:solidFill>
                  <a:srgbClr val="000000"/>
                </a:solidFill>
                <a:effectLst/>
                <a:latin typeface="Helvetica Neue"/>
              </a:rPr>
              <a:t> into </a:t>
            </a:r>
            <a:r>
              <a:rPr lang="en-US" b="1" i="0" dirty="0" err="1">
                <a:solidFill>
                  <a:srgbClr val="000000"/>
                </a:solidFill>
                <a:effectLst/>
                <a:latin typeface="Helvetica Neue"/>
              </a:rPr>
              <a:t>dataframe</a:t>
            </a:r>
            <a:r>
              <a:rPr lang="en-US" b="1" i="0" dirty="0">
                <a:solidFill>
                  <a:srgbClr val="000000"/>
                </a:solidFill>
                <a:effectLst/>
                <a:latin typeface="Helvetica Neue"/>
              </a:rPr>
              <a:t> , Creating Data Frame</a:t>
            </a:r>
          </a:p>
          <a:p>
            <a:pPr marL="285750" indent="-285750" algn="l">
              <a:buFont typeface="Wingdings" panose="05000000000000000000" pitchFamily="2" charset="2"/>
              <a:buChar char="Ø"/>
            </a:pPr>
            <a:r>
              <a:rPr lang="en-US" sz="1400" b="0" i="0" dirty="0">
                <a:solidFill>
                  <a:srgbClr val="000000"/>
                </a:solidFill>
                <a:effectLst/>
                <a:latin typeface="Helvetica Neue"/>
              </a:rPr>
              <a:t>Mapping the data columns of website to columns of data frame</a:t>
            </a:r>
          </a:p>
          <a:p>
            <a:pPr marL="285750" indent="-285750" algn="l">
              <a:buFont typeface="Wingdings" panose="05000000000000000000" pitchFamily="2" charset="2"/>
              <a:buChar char="Ø"/>
            </a:pPr>
            <a:r>
              <a:rPr lang="en-US" sz="1400" dirty="0">
                <a:solidFill>
                  <a:srgbClr val="000000"/>
                </a:solidFill>
                <a:latin typeface="Helvetica Neue"/>
              </a:rPr>
              <a:t>     </a:t>
            </a:r>
            <a:r>
              <a:rPr lang="en-US" sz="1400" b="0" i="0" dirty="0">
                <a:solidFill>
                  <a:srgbClr val="000000"/>
                </a:solidFill>
                <a:effectLst/>
                <a:latin typeface="Helvetica Neue"/>
              </a:rPr>
              <a:t> reading csv file</a:t>
            </a:r>
          </a:p>
          <a:p>
            <a:pPr marL="285750" indent="-285750" algn="l">
              <a:buFont typeface="Wingdings" panose="05000000000000000000" pitchFamily="2" charset="2"/>
              <a:buChar char="Ø"/>
            </a:pPr>
            <a:r>
              <a:rPr lang="en-US" sz="1400" b="0" i="0" dirty="0">
                <a:solidFill>
                  <a:srgbClr val="000000"/>
                </a:solidFill>
                <a:effectLst/>
                <a:latin typeface="Helvetica Neue"/>
              </a:rPr>
              <a:t>Cleaning the data by removing SPECIAL CHARACTERS AND NULL VALUES</a:t>
            </a:r>
            <a:endParaRPr lang="en-US" sz="1400" dirty="0">
              <a:solidFill>
                <a:srgbClr val="000000"/>
              </a:solidFill>
              <a:latin typeface="Helvetica Neue"/>
            </a:endParaRPr>
          </a:p>
          <a:p>
            <a:pPr marL="285750" indent="-285750" algn="l">
              <a:buFont typeface="Wingdings" panose="05000000000000000000" pitchFamily="2" charset="2"/>
              <a:buChar char="Ø"/>
            </a:pPr>
            <a:r>
              <a:rPr lang="en-US" sz="1400" b="0" i="0" dirty="0">
                <a:solidFill>
                  <a:srgbClr val="000000"/>
                </a:solidFill>
                <a:effectLst/>
                <a:latin typeface="Helvetica Neue"/>
              </a:rPr>
              <a:t>cleaning data with rupee symbol</a:t>
            </a:r>
          </a:p>
          <a:p>
            <a:pPr marL="285750" indent="-285750" algn="l">
              <a:buFont typeface="Wingdings" panose="05000000000000000000" pitchFamily="2" charset="2"/>
              <a:buChar char="Ø"/>
            </a:pPr>
            <a:r>
              <a:rPr lang="en-US" sz="1400" b="0" i="0" dirty="0">
                <a:solidFill>
                  <a:srgbClr val="000000"/>
                </a:solidFill>
                <a:effectLst/>
                <a:latin typeface="Helvetica Neue"/>
              </a:rPr>
              <a:t>cleaning data with Lac symbol</a:t>
            </a:r>
            <a:endParaRPr lang="en-US" sz="1400" dirty="0">
              <a:solidFill>
                <a:srgbClr val="000000"/>
              </a:solidFill>
              <a:latin typeface="Helvetica Neue"/>
            </a:endParaRPr>
          </a:p>
          <a:p>
            <a:pPr marL="285750" indent="-285750" algn="l">
              <a:buFont typeface="Wingdings" panose="05000000000000000000" pitchFamily="2" charset="2"/>
              <a:buChar char="Ø"/>
            </a:pPr>
            <a:r>
              <a:rPr lang="en-US" sz="1400" b="0" i="0" dirty="0">
                <a:solidFill>
                  <a:srgbClr val="000000"/>
                </a:solidFill>
                <a:effectLst/>
                <a:latin typeface="Helvetica Neue"/>
              </a:rPr>
              <a:t>dropping unnecessary columns</a:t>
            </a:r>
          </a:p>
          <a:p>
            <a:pPr marL="285750" indent="-285750" algn="l">
              <a:buFont typeface="Wingdings" panose="05000000000000000000" pitchFamily="2" charset="2"/>
              <a:buChar char="Ø"/>
            </a:pPr>
            <a:r>
              <a:rPr lang="en-US" sz="1400" b="0" i="0" dirty="0">
                <a:solidFill>
                  <a:srgbClr val="000000"/>
                </a:solidFill>
                <a:effectLst/>
                <a:latin typeface="Helvetica Neue"/>
              </a:rPr>
              <a:t>checking values of </a:t>
            </a:r>
            <a:r>
              <a:rPr lang="en-US" sz="1400" b="0" i="0" dirty="0" err="1">
                <a:solidFill>
                  <a:srgbClr val="000000"/>
                </a:solidFill>
                <a:effectLst/>
                <a:latin typeface="Helvetica Neue"/>
              </a:rPr>
              <a:t>dataframe</a:t>
            </a:r>
            <a:endParaRPr lang="en-US" sz="1400" dirty="0">
              <a:solidFill>
                <a:srgbClr val="000000"/>
              </a:solidFill>
              <a:latin typeface="Helvetica Neue"/>
            </a:endParaRPr>
          </a:p>
          <a:p>
            <a:pPr marL="285750" indent="-285750" algn="l">
              <a:buFont typeface="Wingdings" panose="05000000000000000000" pitchFamily="2" charset="2"/>
              <a:buChar char="Ø"/>
            </a:pPr>
            <a:r>
              <a:rPr lang="en-US" sz="1400" b="0" i="0" dirty="0">
                <a:solidFill>
                  <a:srgbClr val="000000"/>
                </a:solidFill>
                <a:effectLst/>
                <a:latin typeface="Helvetica Neue"/>
              </a:rPr>
              <a:t>checking number of rows and columns</a:t>
            </a:r>
          </a:p>
          <a:p>
            <a:r>
              <a:rPr lang="en-US" sz="1600" b="1" i="0" dirty="0">
                <a:solidFill>
                  <a:srgbClr val="000000"/>
                </a:solidFill>
                <a:effectLst/>
                <a:latin typeface="Helvetica Neue"/>
              </a:rPr>
              <a:t>Removing outliers from data </a:t>
            </a:r>
            <a:r>
              <a:rPr lang="en-US" sz="1600" b="1" i="0" dirty="0" err="1">
                <a:solidFill>
                  <a:srgbClr val="000000"/>
                </a:solidFill>
                <a:effectLst/>
                <a:latin typeface="Helvetica Neue"/>
              </a:rPr>
              <a:t>fram</a:t>
            </a:r>
            <a:r>
              <a:rPr lang="en-US" sz="1600" b="1" i="0" dirty="0">
                <a:solidFill>
                  <a:srgbClr val="000000"/>
                </a:solidFill>
                <a:effectLst/>
                <a:latin typeface="Helvetica Neue"/>
              </a:rPr>
              <a:t> using minimum and maximum threshold of numerical values</a:t>
            </a:r>
          </a:p>
          <a:p>
            <a:r>
              <a:rPr lang="en-US" sz="1600" b="1" i="0" dirty="0">
                <a:solidFill>
                  <a:srgbClr val="000000"/>
                </a:solidFill>
                <a:effectLst/>
                <a:latin typeface="Helvetica Neue"/>
              </a:rPr>
              <a:t>upgrading </a:t>
            </a:r>
            <a:r>
              <a:rPr lang="en-US" sz="1600" b="1" i="0" dirty="0" err="1">
                <a:solidFill>
                  <a:srgbClr val="000000"/>
                </a:solidFill>
                <a:effectLst/>
                <a:latin typeface="Helvetica Neue"/>
              </a:rPr>
              <a:t>seaborn,matplotlib</a:t>
            </a:r>
            <a:r>
              <a:rPr lang="en-US" sz="1600" b="1" i="0" dirty="0">
                <a:solidFill>
                  <a:srgbClr val="000000"/>
                </a:solidFill>
                <a:effectLst/>
                <a:latin typeface="Helvetica Neue"/>
              </a:rPr>
              <a:t> </a:t>
            </a:r>
            <a:r>
              <a:rPr lang="en-US" sz="1600" b="1" i="0" dirty="0" err="1">
                <a:solidFill>
                  <a:srgbClr val="000000"/>
                </a:solidFill>
                <a:effectLst/>
                <a:latin typeface="Helvetica Neue"/>
              </a:rPr>
              <a:t>libraries,importing</a:t>
            </a:r>
            <a:r>
              <a:rPr lang="en-US" sz="1600" b="1" i="0" dirty="0">
                <a:solidFill>
                  <a:srgbClr val="000000"/>
                </a:solidFill>
                <a:effectLst/>
                <a:latin typeface="Helvetica Neue"/>
              </a:rPr>
              <a:t> libraries</a:t>
            </a:r>
          </a:p>
          <a:p>
            <a:pPr marL="285750" indent="-285750">
              <a:buFont typeface="Wingdings" panose="05000000000000000000" pitchFamily="2" charset="2"/>
              <a:buChar char="Ø"/>
            </a:pPr>
            <a:r>
              <a:rPr lang="en-US" sz="1400" i="0" dirty="0">
                <a:solidFill>
                  <a:srgbClr val="000000"/>
                </a:solidFill>
                <a:effectLst/>
                <a:latin typeface="Helvetica Neue"/>
              </a:rPr>
              <a:t>upgrading seaborn library</a:t>
            </a:r>
          </a:p>
          <a:p>
            <a:pPr marL="285750" indent="-285750">
              <a:buFont typeface="Wingdings" panose="05000000000000000000" pitchFamily="2" charset="2"/>
              <a:buChar char="Ø"/>
            </a:pPr>
            <a:r>
              <a:rPr lang="en-US" sz="1400" i="0" dirty="0">
                <a:solidFill>
                  <a:srgbClr val="000000"/>
                </a:solidFill>
                <a:effectLst/>
                <a:latin typeface="Helvetica Neue"/>
              </a:rPr>
              <a:t>upgrading matplotlib library</a:t>
            </a:r>
            <a:endParaRPr lang="en-US" sz="1400" dirty="0">
              <a:solidFill>
                <a:srgbClr val="000000"/>
              </a:solidFill>
              <a:latin typeface="Helvetica Neue"/>
            </a:endParaRPr>
          </a:p>
          <a:p>
            <a:pPr marL="285750" indent="-285750">
              <a:buFont typeface="Wingdings" panose="05000000000000000000" pitchFamily="2" charset="2"/>
              <a:buChar char="Ø"/>
            </a:pPr>
            <a:r>
              <a:rPr lang="en-US" sz="1400" i="0" dirty="0">
                <a:solidFill>
                  <a:srgbClr val="000000"/>
                </a:solidFill>
                <a:effectLst/>
                <a:latin typeface="Helvetica Neue"/>
              </a:rPr>
              <a:t>to remove unnecessary warnings</a:t>
            </a:r>
          </a:p>
          <a:p>
            <a:pPr marL="285750" indent="-285750" algn="l">
              <a:buFont typeface="Wingdings" panose="05000000000000000000" pitchFamily="2" charset="2"/>
              <a:buChar char="Ø"/>
            </a:pPr>
            <a:r>
              <a:rPr lang="en-US" sz="1400" b="0" i="0" dirty="0">
                <a:solidFill>
                  <a:srgbClr val="000000"/>
                </a:solidFill>
                <a:effectLst/>
                <a:latin typeface="Helvetica Neue"/>
              </a:rPr>
              <a:t> display 5 rows first</a:t>
            </a:r>
          </a:p>
          <a:p>
            <a:pPr marL="285750" indent="-285750" algn="l">
              <a:buFont typeface="Wingdings" panose="05000000000000000000" pitchFamily="2" charset="2"/>
              <a:buChar char="Ø"/>
            </a:pPr>
            <a:r>
              <a:rPr lang="en-US" sz="1400" b="0" i="0" dirty="0">
                <a:solidFill>
                  <a:srgbClr val="000000"/>
                </a:solidFill>
                <a:effectLst/>
                <a:latin typeface="Helvetica Neue"/>
              </a:rPr>
              <a:t> display 5 rows last</a:t>
            </a:r>
          </a:p>
          <a:p>
            <a:pPr marL="285750" indent="-285750" algn="l">
              <a:buFont typeface="Wingdings" panose="05000000000000000000" pitchFamily="2" charset="2"/>
              <a:buChar char="Ø"/>
            </a:pPr>
            <a:r>
              <a:rPr lang="en-US" sz="1400" b="0" i="0" dirty="0">
                <a:solidFill>
                  <a:srgbClr val="000000"/>
                </a:solidFill>
                <a:effectLst/>
                <a:latin typeface="Helvetica Neue"/>
              </a:rPr>
              <a:t> random 5 rows</a:t>
            </a:r>
          </a:p>
          <a:p>
            <a:pPr marL="171450" indent="-171450">
              <a:buFont typeface="Wingdings" panose="05000000000000000000" pitchFamily="2" charset="2"/>
              <a:buChar char="Ø"/>
            </a:pPr>
            <a:r>
              <a:rPr lang="en-IN" sz="1200" b="1" i="0" dirty="0">
                <a:solidFill>
                  <a:srgbClr val="000000"/>
                </a:solidFill>
                <a:effectLst/>
                <a:latin typeface="Helvetica Neue"/>
              </a:rPr>
              <a:t>UNIVARIANT ANALYSIS-HISTOGRAM, KERNAL DENSITY PLOT, COUNT PLOT, PIE-CHART, BAR PLOT, DISTRIBUTION PLOT, BOX-PLOT</a:t>
            </a:r>
          </a:p>
          <a:p>
            <a:pPr marL="171450" indent="-171450">
              <a:buFont typeface="Wingdings" panose="05000000000000000000" pitchFamily="2" charset="2"/>
              <a:buChar char="Ø"/>
            </a:pPr>
            <a:r>
              <a:rPr lang="en-IN" sz="1200" b="1" i="0" dirty="0">
                <a:solidFill>
                  <a:srgbClr val="000000"/>
                </a:solidFill>
                <a:effectLst/>
                <a:latin typeface="Helvetica Neue"/>
              </a:rPr>
              <a:t>BIVARIANT ANALYSIS-scatterplot, </a:t>
            </a:r>
            <a:r>
              <a:rPr lang="en-IN" sz="1200" b="1" dirty="0" err="1">
                <a:solidFill>
                  <a:srgbClr val="000000"/>
                </a:solidFill>
                <a:latin typeface="Helvetica Neue"/>
              </a:rPr>
              <a:t>H</a:t>
            </a:r>
            <a:r>
              <a:rPr lang="en-IN" sz="1200" b="1" i="0" dirty="0" err="1">
                <a:solidFill>
                  <a:srgbClr val="000000"/>
                </a:solidFill>
                <a:effectLst/>
                <a:latin typeface="Helvetica Neue"/>
              </a:rPr>
              <a:t>istplot</a:t>
            </a:r>
            <a:r>
              <a:rPr lang="en-IN" sz="1200" b="1" i="0" dirty="0">
                <a:solidFill>
                  <a:srgbClr val="000000"/>
                </a:solidFill>
                <a:effectLst/>
                <a:latin typeface="Helvetica Neue"/>
              </a:rPr>
              <a:t> , </a:t>
            </a:r>
            <a:r>
              <a:rPr lang="en-IN" sz="1200" b="1" i="0" dirty="0" err="1">
                <a:solidFill>
                  <a:srgbClr val="000000"/>
                </a:solidFill>
                <a:effectLst/>
                <a:latin typeface="Helvetica Neue"/>
              </a:rPr>
              <a:t>violinplot</a:t>
            </a:r>
            <a:r>
              <a:rPr lang="en-IN" sz="1200" b="1" i="0" dirty="0">
                <a:solidFill>
                  <a:srgbClr val="000000"/>
                </a:solidFill>
                <a:effectLst/>
                <a:latin typeface="Helvetica Neue"/>
              </a:rPr>
              <a:t> , </a:t>
            </a:r>
            <a:r>
              <a:rPr lang="en-IN" sz="1200" b="1" i="0" dirty="0" err="1">
                <a:solidFill>
                  <a:srgbClr val="000000"/>
                </a:solidFill>
                <a:effectLst/>
                <a:latin typeface="Helvetica Neue"/>
              </a:rPr>
              <a:t>barplot</a:t>
            </a:r>
            <a:r>
              <a:rPr lang="en-IN" sz="1200" b="1" i="0" dirty="0">
                <a:solidFill>
                  <a:srgbClr val="000000"/>
                </a:solidFill>
                <a:effectLst/>
                <a:latin typeface="Helvetica Neue"/>
              </a:rPr>
              <a:t> , boxplot , heatmap</a:t>
            </a:r>
          </a:p>
          <a:p>
            <a:pPr marL="171450" indent="-171450">
              <a:buFont typeface="Wingdings" panose="05000000000000000000" pitchFamily="2" charset="2"/>
              <a:buChar char="Ø"/>
            </a:pPr>
            <a:r>
              <a:rPr lang="en-IN" sz="1200" b="1" i="0" dirty="0">
                <a:solidFill>
                  <a:srgbClr val="000000"/>
                </a:solidFill>
                <a:effectLst/>
                <a:latin typeface="Helvetica Neue"/>
              </a:rPr>
              <a:t>Multivariant analysis-</a:t>
            </a:r>
            <a:r>
              <a:rPr lang="en-IN" sz="1200" b="1" i="0" dirty="0" err="1">
                <a:solidFill>
                  <a:srgbClr val="000000"/>
                </a:solidFill>
                <a:effectLst/>
                <a:latin typeface="Helvetica Neue"/>
              </a:rPr>
              <a:t>pairplot</a:t>
            </a:r>
            <a:r>
              <a:rPr lang="en-IN" sz="1200" b="1" i="0" dirty="0">
                <a:solidFill>
                  <a:srgbClr val="000000"/>
                </a:solidFill>
                <a:effectLst/>
                <a:latin typeface="Helvetica Neue"/>
              </a:rPr>
              <a:t>, heatmap, scatterplot, </a:t>
            </a:r>
            <a:r>
              <a:rPr lang="en-IN" sz="1200" b="1" i="0" dirty="0" err="1">
                <a:solidFill>
                  <a:srgbClr val="000000"/>
                </a:solidFill>
                <a:effectLst/>
                <a:latin typeface="Helvetica Neue"/>
              </a:rPr>
              <a:t>regplot</a:t>
            </a:r>
            <a:endParaRPr lang="en-IN" sz="1200" b="1" i="0" dirty="0">
              <a:solidFill>
                <a:srgbClr val="000000"/>
              </a:solidFill>
              <a:effectLst/>
              <a:latin typeface="Helvetica Neue"/>
            </a:endParaRPr>
          </a:p>
          <a:p>
            <a:endParaRPr lang="en-IN" sz="1200" b="1" i="0" dirty="0">
              <a:solidFill>
                <a:srgbClr val="000000"/>
              </a:solidFill>
              <a:effectLst/>
              <a:latin typeface="Helvetica Neue"/>
            </a:endParaRPr>
          </a:p>
          <a:p>
            <a:endParaRPr lang="en-IN" sz="1200" b="1" i="0" dirty="0">
              <a:solidFill>
                <a:srgbClr val="000000"/>
              </a:solidFill>
              <a:effectLst/>
              <a:latin typeface="Helvetica Neue"/>
            </a:endParaRPr>
          </a:p>
          <a:p>
            <a:endParaRPr lang="en-IN" sz="1400" b="1" i="0" dirty="0">
              <a:solidFill>
                <a:srgbClr val="000000"/>
              </a:solidFill>
              <a:effectLst/>
              <a:latin typeface="Helvetica Neue"/>
            </a:endParaRPr>
          </a:p>
          <a:p>
            <a:endParaRPr lang="en-IN" sz="1400" b="1" i="0" dirty="0">
              <a:solidFill>
                <a:srgbClr val="000000"/>
              </a:solidFill>
              <a:effectLst/>
              <a:latin typeface="Helvetica Neue"/>
            </a:endParaRPr>
          </a:p>
          <a:p>
            <a:endParaRPr lang="en-IN" sz="1400" b="1" i="0" dirty="0">
              <a:solidFill>
                <a:srgbClr val="000000"/>
              </a:solidFill>
              <a:effectLst/>
              <a:latin typeface="Helvetica Neue"/>
            </a:endParaRPr>
          </a:p>
          <a:p>
            <a:endParaRPr lang="en-IN" sz="1400" b="1" i="0" dirty="0">
              <a:solidFill>
                <a:srgbClr val="000000"/>
              </a:solidFill>
              <a:effectLst/>
              <a:latin typeface="Helvetica Neue"/>
            </a:endParaRPr>
          </a:p>
          <a:p>
            <a:endParaRPr lang="en-IN" sz="1400" b="1" i="0" dirty="0">
              <a:solidFill>
                <a:srgbClr val="000000"/>
              </a:solidFill>
              <a:effectLst/>
              <a:latin typeface="Helvetica Neue"/>
            </a:endParaRPr>
          </a:p>
          <a:p>
            <a:endParaRPr lang="en-IN" sz="1400" b="1" i="0" dirty="0">
              <a:solidFill>
                <a:srgbClr val="000000"/>
              </a:solidFill>
              <a:effectLst/>
              <a:latin typeface="Helvetica Neue"/>
            </a:endParaRPr>
          </a:p>
          <a:p>
            <a:endParaRPr lang="en-IN" sz="1400" b="1" i="0" dirty="0">
              <a:solidFill>
                <a:srgbClr val="000000"/>
              </a:solidFill>
              <a:effectLst/>
              <a:latin typeface="Helvetica Neue"/>
            </a:endParaRPr>
          </a:p>
          <a:p>
            <a:pPr algn="l"/>
            <a:endParaRPr lang="en-US" sz="1400" b="0" i="0" dirty="0">
              <a:solidFill>
                <a:srgbClr val="000000"/>
              </a:solidFill>
              <a:effectLst/>
              <a:latin typeface="Helvetica Neue"/>
            </a:endParaRPr>
          </a:p>
        </p:txBody>
      </p:sp>
      <p:pic>
        <p:nvPicPr>
          <p:cNvPr id="5" name="Picture 2" descr="http://innomatics.in/wp-content/uploads/2023/01/Innomatics-Log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4534" y="6318355"/>
            <a:ext cx="2957466" cy="53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784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9;p1">
            <a:extLst>
              <a:ext uri="{FF2B5EF4-FFF2-40B4-BE49-F238E27FC236}">
                <a16:creationId xmlns:a16="http://schemas.microsoft.com/office/drawing/2014/main" xmlns="" id="{716C109A-3B47-B963-FFD5-46D02CD65D60}"/>
              </a:ext>
            </a:extLst>
          </p:cNvPr>
          <p:cNvSpPr txBox="1"/>
          <p:nvPr/>
        </p:nvSpPr>
        <p:spPr>
          <a:xfrm>
            <a:off x="574623" y="832768"/>
            <a:ext cx="10997289" cy="6189346"/>
          </a:xfrm>
          <a:prstGeom prst="rect">
            <a:avLst/>
          </a:prstGeom>
          <a:noFill/>
          <a:ln>
            <a:noFill/>
          </a:ln>
        </p:spPr>
        <p:txBody>
          <a:bodyPr spcFirstLastPara="1" wrap="square" lIns="91425" tIns="45700" rIns="91425" bIns="45700" anchor="t" anchorCtr="0">
            <a:spAutoFit/>
          </a:bodyPr>
          <a:lstStyle/>
          <a:p>
            <a:pPr marL="285750" indent="-285750">
              <a:lnSpc>
                <a:spcPct val="120000"/>
              </a:lnSpc>
              <a:spcAft>
                <a:spcPts val="600"/>
              </a:spcAft>
              <a:buFont typeface="Wingdings" panose="05000000000000000000" pitchFamily="2" charset="2"/>
              <a:buChar char="q"/>
            </a:pP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Our problem statement is based on website which on daily basis for searching the </a:t>
            </a:r>
            <a:r>
              <a:rPr lang="en-IN" sz="1600" b="1" kern="100" spc="110" dirty="0" err="1">
                <a:solidFill>
                  <a:schemeClr val="accent1">
                    <a:lumMod val="75000"/>
                  </a:schemeClr>
                </a:solidFill>
                <a:latin typeface="Calibri" panose="020F0502020204030204" pitchFamily="34" charset="0"/>
                <a:cs typeface="Calibri" panose="020F0502020204030204" pitchFamily="34" charset="0"/>
                <a:sym typeface="Calibri"/>
              </a:rPr>
              <a:t>houses,flats,apartments.Here</a:t>
            </a: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 our main focus for analysis is the best location to stay based on below mention </a:t>
            </a:r>
            <a:r>
              <a:rPr lang="en-IN" sz="1600" b="1" kern="100" spc="110" dirty="0" err="1">
                <a:solidFill>
                  <a:schemeClr val="accent1">
                    <a:lumMod val="75000"/>
                  </a:schemeClr>
                </a:solidFill>
                <a:latin typeface="Calibri" panose="020F0502020204030204" pitchFamily="34" charset="0"/>
                <a:cs typeface="Calibri" panose="020F0502020204030204" pitchFamily="34" charset="0"/>
                <a:sym typeface="Calibri"/>
              </a:rPr>
              <a:t>factors,which</a:t>
            </a: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 we considered as our columns:</a:t>
            </a:r>
          </a:p>
          <a:p>
            <a:pPr marL="285750" indent="-285750">
              <a:lnSpc>
                <a:spcPct val="120000"/>
              </a:lnSpc>
              <a:spcAft>
                <a:spcPts val="600"/>
              </a:spcAft>
              <a:buFont typeface="Wingdings" panose="05000000000000000000" pitchFamily="2" charset="2"/>
              <a:buChar char="q"/>
            </a:pPr>
            <a:r>
              <a:rPr lang="en-IN" sz="1600" b="1" kern="100" spc="110" dirty="0" err="1">
                <a:solidFill>
                  <a:schemeClr val="accent1">
                    <a:lumMod val="75000"/>
                  </a:schemeClr>
                </a:solidFill>
                <a:latin typeface="Calibri" panose="020F0502020204030204" pitchFamily="34" charset="0"/>
                <a:cs typeface="Calibri" panose="020F0502020204030204" pitchFamily="34" charset="0"/>
                <a:sym typeface="Calibri"/>
              </a:rPr>
              <a:t>Price,bhk,location,carpetarea</a:t>
            </a: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a:t>
            </a:r>
          </a:p>
          <a:p>
            <a:pPr marL="285750" indent="-285750">
              <a:lnSpc>
                <a:spcPct val="120000"/>
              </a:lnSpc>
              <a:spcAft>
                <a:spcPts val="600"/>
              </a:spcAft>
              <a:buFont typeface="Wingdings" panose="05000000000000000000" pitchFamily="2" charset="2"/>
              <a:buChar char="q"/>
            </a:pP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It is basically a real estate website called “MAGICBRICKS.COM”. It is designed basically on factors like price of the </a:t>
            </a:r>
            <a:r>
              <a:rPr lang="en-IN" sz="1600" b="1" kern="100" spc="110" dirty="0" err="1">
                <a:solidFill>
                  <a:schemeClr val="accent1">
                    <a:lumMod val="75000"/>
                  </a:schemeClr>
                </a:solidFill>
                <a:latin typeface="Calibri" panose="020F0502020204030204" pitchFamily="34" charset="0"/>
                <a:cs typeface="Calibri" panose="020F0502020204030204" pitchFamily="34" charset="0"/>
                <a:sym typeface="Calibri"/>
              </a:rPr>
              <a:t>house,no</a:t>
            </a: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 of  bedrooms that is </a:t>
            </a:r>
            <a:r>
              <a:rPr lang="en-IN" sz="1600" b="1" kern="100" spc="110" dirty="0" err="1">
                <a:solidFill>
                  <a:schemeClr val="accent1">
                    <a:lumMod val="75000"/>
                  </a:schemeClr>
                </a:solidFill>
                <a:latin typeface="Calibri" panose="020F0502020204030204" pitchFamily="34" charset="0"/>
                <a:cs typeface="Calibri" panose="020F0502020204030204" pitchFamily="34" charset="0"/>
                <a:sym typeface="Calibri"/>
              </a:rPr>
              <a:t>bhk,floors</a:t>
            </a: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 ,</a:t>
            </a:r>
            <a:r>
              <a:rPr lang="en-IN" sz="1600" b="1" kern="100" spc="110" dirty="0" err="1">
                <a:solidFill>
                  <a:schemeClr val="accent1">
                    <a:lumMod val="75000"/>
                  </a:schemeClr>
                </a:solidFill>
                <a:latin typeface="Calibri" panose="020F0502020204030204" pitchFamily="34" charset="0"/>
                <a:cs typeface="Calibri" panose="020F0502020204030204" pitchFamily="34" charset="0"/>
                <a:sym typeface="Calibri"/>
              </a:rPr>
              <a:t>bathrooms,carpetarea,tenants</a:t>
            </a: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 preferred like </a:t>
            </a:r>
            <a:r>
              <a:rPr lang="en-IN" sz="1600" b="1" kern="100" spc="110" dirty="0" err="1">
                <a:solidFill>
                  <a:schemeClr val="accent1">
                    <a:lumMod val="75000"/>
                  </a:schemeClr>
                </a:solidFill>
                <a:latin typeface="Calibri" panose="020F0502020204030204" pitchFamily="34" charset="0"/>
                <a:cs typeface="Calibri" panose="020F0502020204030204" pitchFamily="34" charset="0"/>
                <a:sym typeface="Calibri"/>
              </a:rPr>
              <a:t>bachelor,Bachelor</a:t>
            </a: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a:t>
            </a:r>
            <a:r>
              <a:rPr lang="en-IN" sz="1600" b="1" kern="100" spc="110" dirty="0" err="1">
                <a:solidFill>
                  <a:schemeClr val="accent1">
                    <a:lumMod val="75000"/>
                  </a:schemeClr>
                </a:solidFill>
                <a:latin typeface="Calibri" panose="020F0502020204030204" pitchFamily="34" charset="0"/>
                <a:cs typeface="Calibri" panose="020F0502020204030204" pitchFamily="34" charset="0"/>
                <a:sym typeface="Calibri"/>
              </a:rPr>
              <a:t>Family,Family</a:t>
            </a: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a:t>
            </a:r>
          </a:p>
          <a:p>
            <a:pPr marL="285750" indent="-285750">
              <a:lnSpc>
                <a:spcPct val="120000"/>
              </a:lnSpc>
              <a:spcAft>
                <a:spcPts val="600"/>
              </a:spcAft>
              <a:buFont typeface="Wingdings" panose="05000000000000000000" pitchFamily="2" charset="2"/>
              <a:buChar char="q"/>
            </a:pP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Furnishing whether it is Fully </a:t>
            </a:r>
            <a:r>
              <a:rPr lang="en-IN" sz="1600" b="1" kern="100" spc="110" dirty="0" err="1">
                <a:solidFill>
                  <a:schemeClr val="accent1">
                    <a:lumMod val="75000"/>
                  </a:schemeClr>
                </a:solidFill>
                <a:latin typeface="Calibri" panose="020F0502020204030204" pitchFamily="34" charset="0"/>
                <a:cs typeface="Calibri" panose="020F0502020204030204" pitchFamily="34" charset="0"/>
                <a:sym typeface="Calibri"/>
              </a:rPr>
              <a:t>furnished,Semi</a:t>
            </a: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-Furnished and Unfurnished.</a:t>
            </a:r>
          </a:p>
          <a:p>
            <a:pPr marL="285750" indent="-285750">
              <a:lnSpc>
                <a:spcPct val="120000"/>
              </a:lnSpc>
              <a:spcAft>
                <a:spcPts val="600"/>
              </a:spcAft>
              <a:buFont typeface="Wingdings" panose="05000000000000000000" pitchFamily="2" charset="2"/>
              <a:buChar char="q"/>
            </a:pPr>
            <a:r>
              <a:rPr lang="en-IN" sz="1600" b="1" kern="100" spc="110" dirty="0">
                <a:solidFill>
                  <a:srgbClr val="FF0000"/>
                </a:solidFill>
                <a:latin typeface="Calibri" panose="020F0502020204030204" pitchFamily="34" charset="0"/>
                <a:cs typeface="Calibri" panose="020F0502020204030204" pitchFamily="34" charset="0"/>
                <a:sym typeface="Calibri"/>
              </a:rPr>
              <a:t>Illustrations of Analysis </a:t>
            </a:r>
            <a:r>
              <a:rPr lang="en-IN" sz="1600" b="1" kern="100" spc="110" dirty="0" err="1">
                <a:solidFill>
                  <a:srgbClr val="FF0000"/>
                </a:solidFill>
                <a:latin typeface="Calibri" panose="020F0502020204030204" pitchFamily="34" charset="0"/>
                <a:cs typeface="Calibri" panose="020F0502020204030204" pitchFamily="34" charset="0"/>
                <a:sym typeface="Calibri"/>
              </a:rPr>
              <a:t>Peformed</a:t>
            </a:r>
            <a:r>
              <a:rPr lang="en-IN" sz="1600" b="1" kern="100" spc="110" dirty="0">
                <a:solidFill>
                  <a:srgbClr val="FF0000"/>
                </a:solidFill>
                <a:latin typeface="Calibri" panose="020F0502020204030204" pitchFamily="34" charset="0"/>
                <a:cs typeface="Calibri" panose="020F0502020204030204" pitchFamily="34" charset="0"/>
                <a:sym typeface="Calibri"/>
              </a:rPr>
              <a:t>:</a:t>
            </a:r>
          </a:p>
          <a:p>
            <a:pPr marL="285750" indent="-285750">
              <a:lnSpc>
                <a:spcPct val="120000"/>
              </a:lnSpc>
              <a:spcAft>
                <a:spcPts val="600"/>
              </a:spcAft>
              <a:buFont typeface="Wingdings" panose="05000000000000000000" pitchFamily="2" charset="2"/>
              <a:buChar char="q"/>
            </a:pPr>
            <a:r>
              <a:rPr lang="en-US" sz="1600" b="1" kern="100" spc="110" dirty="0">
                <a:solidFill>
                  <a:schemeClr val="accent1">
                    <a:lumMod val="75000"/>
                  </a:schemeClr>
                </a:solidFill>
                <a:latin typeface="Calibri" panose="020F0502020204030204" pitchFamily="34" charset="0"/>
                <a:cs typeface="Calibri" panose="020F0502020204030204" pitchFamily="34" charset="0"/>
              </a:rPr>
              <a:t>Analysis of correlation between the variables.</a:t>
            </a:r>
          </a:p>
          <a:p>
            <a:pPr marL="285750" indent="-285750">
              <a:lnSpc>
                <a:spcPct val="120000"/>
              </a:lnSpc>
              <a:spcAft>
                <a:spcPts val="600"/>
              </a:spcAft>
              <a:buFont typeface="Wingdings" panose="05000000000000000000" pitchFamily="2" charset="2"/>
              <a:buChar char="q"/>
            </a:pPr>
            <a:r>
              <a:rPr lang="en-US" sz="1600" b="1" kern="100" spc="110" dirty="0">
                <a:solidFill>
                  <a:schemeClr val="accent1">
                    <a:lumMod val="75000"/>
                  </a:schemeClr>
                </a:solidFill>
                <a:latin typeface="Calibri" panose="020F0502020204030204" pitchFamily="34" charset="0"/>
                <a:cs typeface="Calibri" panose="020F0502020204030204" pitchFamily="34" charset="0"/>
              </a:rPr>
              <a:t>Analysis of House prices based on locations.</a:t>
            </a:r>
          </a:p>
          <a:p>
            <a:pPr marL="285750" indent="-285750">
              <a:lnSpc>
                <a:spcPct val="120000"/>
              </a:lnSpc>
              <a:spcAft>
                <a:spcPts val="600"/>
              </a:spcAft>
              <a:buFont typeface="Wingdings" panose="05000000000000000000" pitchFamily="2" charset="2"/>
              <a:buChar char="q"/>
            </a:pP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Analysis of highest count of location with more number of houses</a:t>
            </a:r>
            <a:endParaRPr lang="en-US" sz="1600" b="1" kern="100" spc="110" dirty="0">
              <a:solidFill>
                <a:schemeClr val="accent1">
                  <a:lumMod val="75000"/>
                </a:schemeClr>
              </a:solidFill>
              <a:latin typeface="Calibri" panose="020F0502020204030204" pitchFamily="34" charset="0"/>
              <a:cs typeface="Calibri" panose="020F0502020204030204" pitchFamily="34" charset="0"/>
            </a:endParaRPr>
          </a:p>
          <a:p>
            <a:pPr marL="285750" indent="-285750">
              <a:lnSpc>
                <a:spcPct val="120000"/>
              </a:lnSpc>
              <a:spcAft>
                <a:spcPts val="600"/>
              </a:spcAft>
              <a:buFont typeface="Wingdings" panose="05000000000000000000" pitchFamily="2" charset="2"/>
              <a:buChar char="q"/>
            </a:pPr>
            <a:r>
              <a:rPr lang="en-US" sz="1600" b="1" kern="100" spc="110" dirty="0">
                <a:solidFill>
                  <a:schemeClr val="accent1">
                    <a:lumMod val="75000"/>
                  </a:schemeClr>
                </a:solidFill>
                <a:latin typeface="Calibri" panose="020F0502020204030204" pitchFamily="34" charset="0"/>
                <a:cs typeface="Calibri" panose="020F0502020204030204" pitchFamily="34" charset="0"/>
                <a:sym typeface="Calibri"/>
              </a:rPr>
              <a:t>Analysis of </a:t>
            </a: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House prices based on </a:t>
            </a:r>
            <a:r>
              <a:rPr lang="en-IN" sz="1600" b="1" kern="100" spc="110" dirty="0" err="1">
                <a:solidFill>
                  <a:schemeClr val="accent1">
                    <a:lumMod val="75000"/>
                  </a:schemeClr>
                </a:solidFill>
                <a:latin typeface="Calibri" panose="020F0502020204030204" pitchFamily="34" charset="0"/>
                <a:cs typeface="Calibri" panose="020F0502020204030204" pitchFamily="34" charset="0"/>
                <a:sym typeface="Calibri"/>
              </a:rPr>
              <a:t>bhk</a:t>
            </a: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a:t>
            </a:r>
          </a:p>
          <a:p>
            <a:pPr marL="285750" indent="-285750">
              <a:lnSpc>
                <a:spcPct val="120000"/>
              </a:lnSpc>
              <a:spcAft>
                <a:spcPts val="600"/>
              </a:spcAft>
              <a:buFont typeface="Wingdings" panose="05000000000000000000" pitchFamily="2" charset="2"/>
              <a:buChar char="q"/>
            </a:pP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Analysis of tenant preferred on house price.</a:t>
            </a:r>
          </a:p>
          <a:p>
            <a:pPr marL="285750" indent="-285750">
              <a:lnSpc>
                <a:spcPct val="120000"/>
              </a:lnSpc>
              <a:spcAft>
                <a:spcPts val="600"/>
              </a:spcAft>
              <a:buFont typeface="Wingdings" panose="05000000000000000000" pitchFamily="2" charset="2"/>
              <a:buChar char="q"/>
            </a:pPr>
            <a:r>
              <a:rPr lang="en-IN" sz="1600" b="1" kern="100" spc="110" dirty="0">
                <a:solidFill>
                  <a:schemeClr val="accent1">
                    <a:lumMod val="75000"/>
                  </a:schemeClr>
                </a:solidFill>
                <a:latin typeface="Calibri" panose="020F0502020204030204" pitchFamily="34" charset="0"/>
                <a:cs typeface="Calibri" panose="020F0502020204030204" pitchFamily="34" charset="0"/>
                <a:sym typeface="Calibri"/>
              </a:rPr>
              <a:t>Analysis of house prices based on carpet area</a:t>
            </a:r>
          </a:p>
          <a:p>
            <a:pPr marL="285750" indent="-285750">
              <a:lnSpc>
                <a:spcPct val="120000"/>
              </a:lnSpc>
              <a:spcAft>
                <a:spcPts val="600"/>
              </a:spcAft>
              <a:buFont typeface="Wingdings" panose="05000000000000000000" pitchFamily="2" charset="2"/>
              <a:buChar char="q"/>
            </a:pPr>
            <a:endParaRPr lang="en-US" sz="1600" b="1" kern="100" spc="110" dirty="0">
              <a:solidFill>
                <a:schemeClr val="accent1">
                  <a:lumMod val="75000"/>
                </a:schemeClr>
              </a:solidFill>
              <a:latin typeface="Calibri" panose="020F0502020204030204" pitchFamily="34" charset="0"/>
              <a:cs typeface="Calibri" panose="020F0502020204030204" pitchFamily="34" charset="0"/>
            </a:endParaRPr>
          </a:p>
          <a:p>
            <a:pPr>
              <a:lnSpc>
                <a:spcPct val="120000"/>
              </a:lnSpc>
              <a:spcAft>
                <a:spcPts val="600"/>
              </a:spcAft>
            </a:pPr>
            <a:endParaRPr lang="en-US" sz="2000" b="1" kern="100" spc="110" dirty="0">
              <a:solidFill>
                <a:schemeClr val="accent1">
                  <a:lumMod val="75000"/>
                </a:schemeClr>
              </a:solidFill>
              <a:latin typeface="Calibri" panose="020F0502020204030204" pitchFamily="34" charset="0"/>
              <a:cs typeface="Calibri" panose="020F0502020204030204" pitchFamily="34" charset="0"/>
            </a:endParaRPr>
          </a:p>
        </p:txBody>
      </p:sp>
      <p:sp>
        <p:nvSpPr>
          <p:cNvPr id="4" name="Google Shape;99;p1">
            <a:extLst>
              <a:ext uri="{FF2B5EF4-FFF2-40B4-BE49-F238E27FC236}">
                <a16:creationId xmlns:a16="http://schemas.microsoft.com/office/drawing/2014/main" xmlns="" id="{05FAE77D-3B59-DFCF-625E-34AB0AE8B7BF}"/>
              </a:ext>
            </a:extLst>
          </p:cNvPr>
          <p:cNvSpPr txBox="1"/>
          <p:nvPr/>
        </p:nvSpPr>
        <p:spPr>
          <a:xfrm>
            <a:off x="574623" y="109534"/>
            <a:ext cx="4386676" cy="723235"/>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rtl="0">
              <a:lnSpc>
                <a:spcPct val="120000"/>
              </a:lnSpc>
              <a:spcBef>
                <a:spcPts val="0"/>
              </a:spcBef>
              <a:spcAft>
                <a:spcPts val="600"/>
              </a:spcAft>
              <a:buNone/>
            </a:pPr>
            <a:r>
              <a:rPr lang="en-IN" sz="3000" b="1" u="sng" spc="200" dirty="0">
                <a:solidFill>
                  <a:schemeClr val="tx1"/>
                </a:solidFill>
                <a:latin typeface="Calibri" panose="020F0502020204030204" pitchFamily="34" charset="0"/>
                <a:cs typeface="Calibri" panose="020F0502020204030204" pitchFamily="34" charset="0"/>
                <a:sym typeface="Calibri"/>
              </a:rPr>
              <a:t>Problem Statement</a:t>
            </a:r>
            <a:r>
              <a:rPr lang="en-IN" sz="2800" b="1" spc="200" dirty="0">
                <a:solidFill>
                  <a:schemeClr val="tx1"/>
                </a:solidFill>
                <a:latin typeface="Calibri" panose="020F0502020204030204" pitchFamily="34" charset="0"/>
                <a:cs typeface="Calibri" panose="020F0502020204030204" pitchFamily="34" charset="0"/>
                <a:sym typeface="Calibri"/>
              </a:rPr>
              <a:t> :</a:t>
            </a:r>
            <a:endParaRPr lang="en-IN" sz="2800" b="1" spc="200" dirty="0">
              <a:solidFill>
                <a:schemeClr val="tx1"/>
              </a:solidFill>
              <a:latin typeface="Calibri" panose="020F0502020204030204" pitchFamily="34" charset="0"/>
              <a:cs typeface="Calibri" panose="020F0502020204030204" pitchFamily="34" charset="0"/>
            </a:endParaRPr>
          </a:p>
        </p:txBody>
      </p:sp>
      <p:pic>
        <p:nvPicPr>
          <p:cNvPr id="5" name="Picture 2" descr="http://innomatics.in/wp-content/uploads/2023/01/Innomatics-Log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44" y="6346439"/>
            <a:ext cx="2803555" cy="511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1">
            <a:extLst>
              <a:ext uri="{FF2B5EF4-FFF2-40B4-BE49-F238E27FC236}">
                <a16:creationId xmlns:a16="http://schemas.microsoft.com/office/drawing/2014/main" xmlns="" id="{ECCB8A33-45B2-7E46-91BC-5AE81D675500}"/>
              </a:ext>
            </a:extLst>
          </p:cNvPr>
          <p:cNvSpPr txBox="1"/>
          <p:nvPr/>
        </p:nvSpPr>
        <p:spPr>
          <a:xfrm>
            <a:off x="594942" y="214803"/>
            <a:ext cx="4837473" cy="723235"/>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rtl="0">
              <a:lnSpc>
                <a:spcPct val="120000"/>
              </a:lnSpc>
              <a:spcBef>
                <a:spcPts val="0"/>
              </a:spcBef>
              <a:spcAft>
                <a:spcPts val="600"/>
              </a:spcAft>
              <a:buNone/>
            </a:pPr>
            <a:r>
              <a:rPr lang="en-IN" sz="3000" b="1" u="sng" spc="200" dirty="0">
                <a:solidFill>
                  <a:schemeClr val="tx1"/>
                </a:solidFill>
                <a:latin typeface="Calibri" panose="020F0502020204030204" pitchFamily="34" charset="0"/>
                <a:cs typeface="Calibri" panose="020F0502020204030204" pitchFamily="34" charset="0"/>
                <a:sym typeface="Calibri"/>
              </a:rPr>
              <a:t>Tools (Libraries) Used</a:t>
            </a:r>
            <a:r>
              <a:rPr lang="en-IN" sz="2800" b="1" spc="200" dirty="0">
                <a:solidFill>
                  <a:schemeClr val="tx1"/>
                </a:solidFill>
                <a:latin typeface="Calibri" panose="020F0502020204030204" pitchFamily="34" charset="0"/>
                <a:cs typeface="Calibri" panose="020F0502020204030204" pitchFamily="34" charset="0"/>
                <a:sym typeface="Calibri"/>
              </a:rPr>
              <a:t> :</a:t>
            </a:r>
            <a:endParaRPr lang="en-IN" sz="2800" b="1" spc="200" dirty="0">
              <a:solidFill>
                <a:schemeClr val="tx1"/>
              </a:solidFill>
              <a:latin typeface="Calibri" panose="020F0502020204030204" pitchFamily="34" charset="0"/>
              <a:cs typeface="Calibri" panose="020F0502020204030204" pitchFamily="34" charset="0"/>
            </a:endParaRPr>
          </a:p>
        </p:txBody>
      </p:sp>
      <p:sp>
        <p:nvSpPr>
          <p:cNvPr id="3" name="Google Shape;99;p1">
            <a:extLst>
              <a:ext uri="{FF2B5EF4-FFF2-40B4-BE49-F238E27FC236}">
                <a16:creationId xmlns:a16="http://schemas.microsoft.com/office/drawing/2014/main" xmlns="" id="{716C109A-3B47-B963-FFD5-46D02CD65D60}"/>
              </a:ext>
            </a:extLst>
          </p:cNvPr>
          <p:cNvSpPr txBox="1"/>
          <p:nvPr/>
        </p:nvSpPr>
        <p:spPr>
          <a:xfrm>
            <a:off x="722760" y="1233004"/>
            <a:ext cx="4311356" cy="3571707"/>
          </a:xfrm>
          <a:prstGeom prst="rect">
            <a:avLst/>
          </a:prstGeom>
          <a:noFill/>
          <a:ln>
            <a:noFill/>
          </a:ln>
        </p:spPr>
        <p:txBody>
          <a:bodyPr spcFirstLastPara="1" wrap="square" lIns="91425" tIns="45700" rIns="91425" bIns="45700" anchor="t" anchorCtr="0">
            <a:spAutoFit/>
          </a:bodyPr>
          <a:lstStyle/>
          <a:p>
            <a:pPr marL="518400" indent="-457200">
              <a:lnSpc>
                <a:spcPct val="105000"/>
              </a:lnSpc>
              <a:spcAft>
                <a:spcPts val="600"/>
              </a:spcAft>
              <a:buClr>
                <a:schemeClr val="accent5">
                  <a:lumMod val="50000"/>
                </a:schemeClr>
              </a:buClr>
              <a:buSzPct val="80000"/>
              <a:buFont typeface="Wingdings" panose="05000000000000000000" pitchFamily="2" charset="2"/>
              <a:buChar char="Ø"/>
            </a:pPr>
            <a:r>
              <a:rPr lang="en-US" sz="2600" b="1" kern="100" spc="110" dirty="0">
                <a:solidFill>
                  <a:schemeClr val="accent1">
                    <a:lumMod val="50000"/>
                  </a:schemeClr>
                </a:solidFill>
                <a:latin typeface="Calibri" panose="020F0502020204030204" pitchFamily="34" charset="0"/>
                <a:cs typeface="Calibri" panose="020F0502020204030204" pitchFamily="34" charset="0"/>
              </a:rPr>
              <a:t>Requests</a:t>
            </a:r>
          </a:p>
          <a:p>
            <a:pPr marL="518400" indent="-457200">
              <a:lnSpc>
                <a:spcPct val="105000"/>
              </a:lnSpc>
              <a:spcAft>
                <a:spcPts val="600"/>
              </a:spcAft>
              <a:buClr>
                <a:schemeClr val="accent5">
                  <a:lumMod val="50000"/>
                </a:schemeClr>
              </a:buClr>
              <a:buSzPct val="80000"/>
              <a:buFont typeface="Wingdings" panose="05000000000000000000" pitchFamily="2" charset="2"/>
              <a:buChar char="Ø"/>
            </a:pPr>
            <a:r>
              <a:rPr lang="en-US" sz="2600" b="1" kern="100" spc="110" dirty="0">
                <a:solidFill>
                  <a:schemeClr val="accent1">
                    <a:lumMod val="50000"/>
                  </a:schemeClr>
                </a:solidFill>
                <a:latin typeface="Calibri" panose="020F0502020204030204" pitchFamily="34" charset="0"/>
                <a:cs typeface="Calibri" panose="020F0502020204030204" pitchFamily="34" charset="0"/>
              </a:rPr>
              <a:t>Beautiful Soup</a:t>
            </a:r>
          </a:p>
          <a:p>
            <a:pPr marL="518400" indent="-457200">
              <a:lnSpc>
                <a:spcPct val="105000"/>
              </a:lnSpc>
              <a:spcAft>
                <a:spcPts val="600"/>
              </a:spcAft>
              <a:buClr>
                <a:schemeClr val="accent5">
                  <a:lumMod val="50000"/>
                </a:schemeClr>
              </a:buClr>
              <a:buSzPct val="80000"/>
              <a:buFont typeface="Wingdings" panose="05000000000000000000" pitchFamily="2" charset="2"/>
              <a:buChar char="Ø"/>
            </a:pPr>
            <a:r>
              <a:rPr lang="en-US" sz="2600" b="1" kern="100" spc="110" dirty="0">
                <a:solidFill>
                  <a:schemeClr val="accent1">
                    <a:lumMod val="50000"/>
                  </a:schemeClr>
                </a:solidFill>
                <a:latin typeface="Calibri" panose="020F0502020204030204" pitchFamily="34" charset="0"/>
                <a:cs typeface="Calibri" panose="020F0502020204030204" pitchFamily="34" charset="0"/>
              </a:rPr>
              <a:t>Pandas</a:t>
            </a:r>
          </a:p>
          <a:p>
            <a:pPr marL="518400" indent="-457200">
              <a:lnSpc>
                <a:spcPct val="105000"/>
              </a:lnSpc>
              <a:spcAft>
                <a:spcPts val="600"/>
              </a:spcAft>
              <a:buClr>
                <a:schemeClr val="accent5">
                  <a:lumMod val="50000"/>
                </a:schemeClr>
              </a:buClr>
              <a:buSzPct val="80000"/>
              <a:buFont typeface="Wingdings" panose="05000000000000000000" pitchFamily="2" charset="2"/>
              <a:buChar char="Ø"/>
            </a:pPr>
            <a:r>
              <a:rPr lang="en-US" sz="2600" b="1" kern="100" spc="110" dirty="0" err="1">
                <a:solidFill>
                  <a:schemeClr val="accent1">
                    <a:lumMod val="50000"/>
                  </a:schemeClr>
                </a:solidFill>
                <a:latin typeface="Calibri" panose="020F0502020204030204" pitchFamily="34" charset="0"/>
                <a:cs typeface="Calibri" panose="020F0502020204030204" pitchFamily="34" charset="0"/>
              </a:rPr>
              <a:t>Numpy</a:t>
            </a:r>
            <a:endParaRPr lang="en-US" sz="2600" b="1" kern="100" spc="110" dirty="0">
              <a:solidFill>
                <a:schemeClr val="accent1">
                  <a:lumMod val="50000"/>
                </a:schemeClr>
              </a:solidFill>
              <a:latin typeface="Calibri" panose="020F0502020204030204" pitchFamily="34" charset="0"/>
              <a:cs typeface="Calibri" panose="020F0502020204030204" pitchFamily="34" charset="0"/>
            </a:endParaRPr>
          </a:p>
          <a:p>
            <a:pPr marL="518400" indent="-457200">
              <a:lnSpc>
                <a:spcPct val="105000"/>
              </a:lnSpc>
              <a:spcAft>
                <a:spcPts val="600"/>
              </a:spcAft>
              <a:buClr>
                <a:schemeClr val="accent5">
                  <a:lumMod val="50000"/>
                </a:schemeClr>
              </a:buClr>
              <a:buSzPct val="80000"/>
              <a:buFont typeface="Wingdings" panose="05000000000000000000" pitchFamily="2" charset="2"/>
              <a:buChar char="Ø"/>
            </a:pPr>
            <a:r>
              <a:rPr lang="en-US" sz="2600" b="1" kern="100" spc="110" dirty="0">
                <a:solidFill>
                  <a:schemeClr val="accent1">
                    <a:lumMod val="50000"/>
                  </a:schemeClr>
                </a:solidFill>
                <a:latin typeface="Calibri" panose="020F0502020204030204" pitchFamily="34" charset="0"/>
                <a:cs typeface="Calibri" panose="020F0502020204030204" pitchFamily="34" charset="0"/>
              </a:rPr>
              <a:t>Matplotlib</a:t>
            </a:r>
          </a:p>
          <a:p>
            <a:pPr marL="518400" indent="-457200">
              <a:lnSpc>
                <a:spcPct val="105000"/>
              </a:lnSpc>
              <a:spcAft>
                <a:spcPts val="600"/>
              </a:spcAft>
              <a:buClr>
                <a:schemeClr val="accent5">
                  <a:lumMod val="50000"/>
                </a:schemeClr>
              </a:buClr>
              <a:buSzPct val="80000"/>
              <a:buFont typeface="Wingdings" panose="05000000000000000000" pitchFamily="2" charset="2"/>
              <a:buChar char="Ø"/>
            </a:pPr>
            <a:r>
              <a:rPr lang="en-US" sz="2600" b="1" kern="100" spc="110" dirty="0">
                <a:solidFill>
                  <a:schemeClr val="accent1">
                    <a:lumMod val="50000"/>
                  </a:schemeClr>
                </a:solidFill>
                <a:latin typeface="Calibri" panose="020F0502020204030204" pitchFamily="34" charset="0"/>
                <a:cs typeface="Calibri" panose="020F0502020204030204" pitchFamily="34" charset="0"/>
              </a:rPr>
              <a:t>Seaborn</a:t>
            </a:r>
          </a:p>
          <a:p>
            <a:pPr marL="518400" indent="-457200">
              <a:lnSpc>
                <a:spcPct val="105000"/>
              </a:lnSpc>
              <a:spcAft>
                <a:spcPts val="600"/>
              </a:spcAft>
              <a:buClr>
                <a:schemeClr val="accent5">
                  <a:lumMod val="50000"/>
                </a:schemeClr>
              </a:buClr>
              <a:buSzPct val="80000"/>
              <a:buFont typeface="Wingdings" panose="05000000000000000000" pitchFamily="2" charset="2"/>
              <a:buChar char="Ø"/>
            </a:pPr>
            <a:r>
              <a:rPr lang="en-US" sz="2600" b="1" kern="100" spc="110" dirty="0" err="1">
                <a:solidFill>
                  <a:schemeClr val="accent1">
                    <a:lumMod val="50000"/>
                  </a:schemeClr>
                </a:solidFill>
                <a:latin typeface="Calibri" panose="020F0502020204030204" pitchFamily="34" charset="0"/>
                <a:cs typeface="Calibri" panose="020F0502020204030204" pitchFamily="34" charset="0"/>
              </a:rPr>
              <a:t>Plotly</a:t>
            </a:r>
            <a:endParaRPr lang="en-IN" sz="2000" b="1" kern="100" spc="110"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xmlns="" id="{6695D630-A65C-CE46-72E0-0A930AC21909}"/>
              </a:ext>
            </a:extLst>
          </p:cNvPr>
          <p:cNvSpPr/>
          <p:nvPr/>
        </p:nvSpPr>
        <p:spPr>
          <a:xfrm>
            <a:off x="609597" y="1115021"/>
            <a:ext cx="4837474" cy="386993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Python Logo, symbol, meaning, history, PNG, brand">
            <a:extLst>
              <a:ext uri="{FF2B5EF4-FFF2-40B4-BE49-F238E27FC236}">
                <a16:creationId xmlns:a16="http://schemas.microsoft.com/office/drawing/2014/main" xmlns="" id="{39341288-A3D5-B293-18DF-C7E7433983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15949" y="412956"/>
            <a:ext cx="2417295" cy="14304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autiful Soup | Great Learning">
            <a:extLst>
              <a:ext uri="{FF2B5EF4-FFF2-40B4-BE49-F238E27FC236}">
                <a16:creationId xmlns:a16="http://schemas.microsoft.com/office/drawing/2014/main" xmlns="" id="{717D6EDA-0AA0-0AFF-B745-B2A85A3320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5682" y="656965"/>
            <a:ext cx="3360257" cy="1288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xmlns="" id="{F112A3BC-E443-F7E8-FE5E-937D8B9ED0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8607" y="1984533"/>
            <a:ext cx="2503896" cy="10123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create NumPy arrays from scratch? | by Tanu N Prabhu | Towards Data  Science">
            <a:extLst>
              <a:ext uri="{FF2B5EF4-FFF2-40B4-BE49-F238E27FC236}">
                <a16:creationId xmlns:a16="http://schemas.microsoft.com/office/drawing/2014/main" xmlns="" id="{BA42543E-1936-A478-2D20-80BDC6D52E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63218" y="2082639"/>
            <a:ext cx="2973490" cy="11893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tplotlib logo — Matplotlib 3.6.3 documentation">
            <a:extLst>
              <a:ext uri="{FF2B5EF4-FFF2-40B4-BE49-F238E27FC236}">
                <a16:creationId xmlns:a16="http://schemas.microsoft.com/office/drawing/2014/main" xmlns="" id="{E0CCD28F-F962-BBEF-59C8-23277F13B0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8607" y="3462092"/>
            <a:ext cx="3087332" cy="61746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iscussion of seaborn logo · Issue #2243 · mwaskom/seaborn · GitHub">
            <a:extLst>
              <a:ext uri="{FF2B5EF4-FFF2-40B4-BE49-F238E27FC236}">
                <a16:creationId xmlns:a16="http://schemas.microsoft.com/office/drawing/2014/main" xmlns="" id="{177348F5-228C-337E-D8C8-86C06322D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6975" y="3547815"/>
            <a:ext cx="2360491" cy="23604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leases · plotly/dash">
            <a:extLst>
              <a:ext uri="{FF2B5EF4-FFF2-40B4-BE49-F238E27FC236}">
                <a16:creationId xmlns:a16="http://schemas.microsoft.com/office/drawing/2014/main" xmlns="" id="{7259648E-4428-EFE4-B87F-9543872E15A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8607" y="4436316"/>
            <a:ext cx="2884139" cy="14420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nnomatics.in/wp-content/uploads/2023/01/Innomatics-Logo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49347" y="6494193"/>
            <a:ext cx="2142652" cy="390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912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1">
            <a:extLst>
              <a:ext uri="{FF2B5EF4-FFF2-40B4-BE49-F238E27FC236}">
                <a16:creationId xmlns:a16="http://schemas.microsoft.com/office/drawing/2014/main" xmlns="" id="{ECCB8A33-45B2-7E46-91BC-5AE81D675500}"/>
              </a:ext>
            </a:extLst>
          </p:cNvPr>
          <p:cNvSpPr txBox="1"/>
          <p:nvPr/>
        </p:nvSpPr>
        <p:spPr>
          <a:xfrm>
            <a:off x="151143" y="1"/>
            <a:ext cx="10278449" cy="723235"/>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a:lnSpc>
                <a:spcPct val="120000"/>
              </a:lnSpc>
              <a:spcAft>
                <a:spcPts val="600"/>
              </a:spcAft>
            </a:pPr>
            <a:r>
              <a:rPr lang="en-IN" sz="3000" b="1" u="sng" spc="200" dirty="0">
                <a:solidFill>
                  <a:schemeClr val="tx1"/>
                </a:solidFill>
                <a:latin typeface="Calibri" panose="020F0502020204030204" pitchFamily="34" charset="0"/>
                <a:cs typeface="Calibri" panose="020F0502020204030204" pitchFamily="34" charset="0"/>
                <a:sym typeface="Calibri"/>
              </a:rPr>
              <a:t>Website URL’s for Web-Scrapping</a:t>
            </a:r>
            <a:r>
              <a:rPr lang="en-IN" sz="2800" b="1" spc="200" dirty="0">
                <a:solidFill>
                  <a:schemeClr val="tx1"/>
                </a:solidFill>
                <a:latin typeface="Calibri" panose="020F0502020204030204" pitchFamily="34" charset="0"/>
                <a:cs typeface="Calibri" panose="020F0502020204030204" pitchFamily="34" charset="0"/>
                <a:sym typeface="Calibri"/>
              </a:rPr>
              <a:t> :</a:t>
            </a:r>
            <a:endParaRPr lang="en-IN" sz="2800" b="1" spc="200"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xmlns="" id="{C1FEA08F-541E-AE9B-13B5-72272820EF56}"/>
              </a:ext>
            </a:extLst>
          </p:cNvPr>
          <p:cNvSpPr txBox="1"/>
          <p:nvPr/>
        </p:nvSpPr>
        <p:spPr>
          <a:xfrm>
            <a:off x="0" y="754850"/>
            <a:ext cx="12192000" cy="1200329"/>
          </a:xfrm>
          <a:prstGeom prst="rect">
            <a:avLst/>
          </a:prstGeom>
          <a:noFill/>
        </p:spPr>
        <p:txBody>
          <a:bodyPr wrap="square" rtlCol="0">
            <a:spAutoFit/>
          </a:bodyPr>
          <a:lstStyle/>
          <a:p>
            <a:r>
              <a:rPr lang="en-IN" sz="1800" kern="100" spc="100" dirty="0">
                <a:solidFill>
                  <a:schemeClr val="accent1">
                    <a:lumMod val="50000"/>
                  </a:schemeClr>
                </a:solidFill>
                <a:latin typeface="Times New Roman" panose="02020603050405020304" pitchFamily="18" charset="0"/>
                <a:cs typeface="Times New Roman" panose="02020603050405020304" pitchFamily="18" charset="0"/>
                <a:hlinkClick r:id="rId2"/>
              </a:rPr>
              <a:t>https://www.magicbricks.com/property-for-rent/residential-real-estate?bedroom=2,3,4&amp;proptype=</a:t>
            </a:r>
            <a:r>
              <a:rPr lang="en-US" sz="1800" kern="100" spc="100" dirty="0" err="1">
                <a:solidFill>
                  <a:schemeClr val="accent1">
                    <a:lumMod val="50000"/>
                  </a:schemeClr>
                </a:solidFill>
                <a:latin typeface="Times New Roman" panose="02020603050405020304" pitchFamily="18" charset="0"/>
                <a:cs typeface="Times New Roman" panose="02020603050405020304" pitchFamily="18" charset="0"/>
                <a:hlinkClick r:id="rId2"/>
              </a:rPr>
              <a:t>MultistoreyApartment</a:t>
            </a:r>
            <a:r>
              <a:rPr lang="en-US" sz="1800" kern="100" spc="100" dirty="0">
                <a:solidFill>
                  <a:schemeClr val="accent1">
                    <a:lumMod val="50000"/>
                  </a:schemeClr>
                </a:solidFill>
                <a:latin typeface="Times New Roman" panose="02020603050405020304" pitchFamily="18" charset="0"/>
                <a:cs typeface="Times New Roman" panose="02020603050405020304" pitchFamily="18" charset="0"/>
              </a:rPr>
              <a:t>,</a:t>
            </a:r>
          </a:p>
          <a:p>
            <a:r>
              <a:rPr lang="en-US" sz="1800" kern="100" spc="100" dirty="0">
                <a:solidFill>
                  <a:schemeClr val="accent1">
                    <a:lumMod val="50000"/>
                  </a:schemeClr>
                </a:solidFill>
                <a:latin typeface="Times New Roman" panose="02020603050405020304" pitchFamily="18" charset="0"/>
                <a:cs typeface="Times New Roman" panose="02020603050405020304" pitchFamily="18" charset="0"/>
              </a:rPr>
              <a:t>Builder-Floor-Apartment,Penthouse,Studio-Apartment,Service-Apartment&amp;cityName=Hyderabad</a:t>
            </a:r>
            <a:endParaRPr lang="en-IN" sz="1800" kern="100" spc="100" dirty="0">
              <a:solidFill>
                <a:schemeClr val="accent1">
                  <a:lumMod val="50000"/>
                </a:schemeClr>
              </a:solidFill>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xmlns="" id="{A226BC29-71A5-693D-79AD-FFB811DA4423}"/>
              </a:ext>
            </a:extLst>
          </p:cNvPr>
          <p:cNvPicPr>
            <a:picLocks noChangeAspect="1"/>
          </p:cNvPicPr>
          <p:nvPr/>
        </p:nvPicPr>
        <p:blipFill>
          <a:blip r:embed="rId3"/>
          <a:stretch>
            <a:fillRect/>
          </a:stretch>
        </p:blipFill>
        <p:spPr>
          <a:xfrm>
            <a:off x="434775" y="1955179"/>
            <a:ext cx="10407192" cy="4685861"/>
          </a:xfrm>
          <a:prstGeom prst="rect">
            <a:avLst/>
          </a:prstGeom>
        </p:spPr>
      </p:pic>
      <p:pic>
        <p:nvPicPr>
          <p:cNvPr id="6" name="Picture 2" descr="http://innomatics.in/wp-content/uploads/2023/01/Innomatics-Logo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56"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882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1">
            <a:extLst>
              <a:ext uri="{FF2B5EF4-FFF2-40B4-BE49-F238E27FC236}">
                <a16:creationId xmlns:a16="http://schemas.microsoft.com/office/drawing/2014/main" xmlns="" id="{ECCB8A33-45B2-7E46-91BC-5AE81D675500}"/>
              </a:ext>
            </a:extLst>
          </p:cNvPr>
          <p:cNvSpPr txBox="1"/>
          <p:nvPr/>
        </p:nvSpPr>
        <p:spPr>
          <a:xfrm>
            <a:off x="812225" y="72300"/>
            <a:ext cx="6023141" cy="72323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a:lnSpc>
                <a:spcPct val="120000"/>
              </a:lnSpc>
              <a:spcAft>
                <a:spcPts val="600"/>
              </a:spcAft>
            </a:pPr>
            <a:r>
              <a:rPr lang="en-IN" sz="3000" b="1" u="sng" spc="200" dirty="0">
                <a:solidFill>
                  <a:schemeClr val="tx1"/>
                </a:solidFill>
                <a:latin typeface="Calibri" panose="020F0502020204030204" pitchFamily="34" charset="0"/>
                <a:cs typeface="Calibri" panose="020F0502020204030204" pitchFamily="34" charset="0"/>
                <a:sym typeface="Calibri"/>
              </a:rPr>
              <a:t>Raw data from website</a:t>
            </a:r>
            <a:r>
              <a:rPr lang="en-IN" sz="2800" b="1" spc="200" dirty="0">
                <a:solidFill>
                  <a:schemeClr val="tx1"/>
                </a:solidFill>
                <a:latin typeface="Calibri" panose="020F0502020204030204" pitchFamily="34" charset="0"/>
                <a:cs typeface="Calibri" panose="020F0502020204030204" pitchFamily="34" charset="0"/>
                <a:sym typeface="Calibri"/>
              </a:rPr>
              <a:t> :</a:t>
            </a:r>
            <a:endParaRPr lang="en-IN" sz="2800" b="1" spc="200" dirty="0">
              <a:solidFill>
                <a:schemeClr val="tx1"/>
              </a:solidFill>
              <a:latin typeface="Calibri" panose="020F0502020204030204" pitchFamily="34" charset="0"/>
              <a:cs typeface="Calibri" panose="020F0502020204030204" pitchFamily="34" charset="0"/>
            </a:endParaRPr>
          </a:p>
        </p:txBody>
      </p:sp>
      <p:sp>
        <p:nvSpPr>
          <p:cNvPr id="3" name="Google Shape;99;p1">
            <a:extLst>
              <a:ext uri="{FF2B5EF4-FFF2-40B4-BE49-F238E27FC236}">
                <a16:creationId xmlns:a16="http://schemas.microsoft.com/office/drawing/2014/main" xmlns="" id="{3D2E1C85-0B5F-E280-E4AA-BC220C779634}"/>
              </a:ext>
            </a:extLst>
          </p:cNvPr>
          <p:cNvSpPr txBox="1"/>
          <p:nvPr/>
        </p:nvSpPr>
        <p:spPr>
          <a:xfrm>
            <a:off x="695216" y="6060808"/>
            <a:ext cx="7937507" cy="538569"/>
          </a:xfrm>
          <a:prstGeom prst="rect">
            <a:avLst/>
          </a:prstGeom>
          <a:noFill/>
          <a:ln>
            <a:noFill/>
          </a:ln>
        </p:spPr>
        <p:txBody>
          <a:bodyPr spcFirstLastPara="1" wrap="square" lIns="91425" tIns="45700" rIns="91425" bIns="45700" anchor="t" anchorCtr="0">
            <a:spAutoFit/>
          </a:bodyPr>
          <a:lstStyle/>
          <a:p>
            <a:pPr marL="0" marR="0" lvl="0" indent="0" rtl="0">
              <a:lnSpc>
                <a:spcPct val="120000"/>
              </a:lnSpc>
              <a:spcBef>
                <a:spcPts val="0"/>
              </a:spcBef>
              <a:spcAft>
                <a:spcPts val="600"/>
              </a:spcAft>
              <a:buNone/>
            </a:pPr>
            <a:r>
              <a:rPr lang="en-IN" sz="2000" b="1" u="sng" spc="200" dirty="0">
                <a:solidFill>
                  <a:schemeClr val="tx1"/>
                </a:solidFill>
                <a:latin typeface="Calibri" panose="020F0502020204030204" pitchFamily="34" charset="0"/>
                <a:cs typeface="Calibri" panose="020F0502020204030204" pitchFamily="34" charset="0"/>
                <a:sym typeface="Calibri"/>
              </a:rPr>
              <a:t>Insights</a:t>
            </a:r>
            <a:r>
              <a:rPr lang="en-IN" sz="2000" b="1" spc="200" dirty="0">
                <a:solidFill>
                  <a:schemeClr val="tx1"/>
                </a:solidFill>
                <a:latin typeface="Calibri" panose="020F0502020204030204" pitchFamily="34" charset="0"/>
                <a:cs typeface="Calibri" panose="020F0502020204030204" pitchFamily="34" charset="0"/>
                <a:sym typeface="Calibri"/>
              </a:rPr>
              <a:t> : </a:t>
            </a:r>
            <a:r>
              <a:rPr lang="en-IN" sz="1800" dirty="0">
                <a:solidFill>
                  <a:schemeClr val="tx1"/>
                </a:solidFill>
                <a:latin typeface="Calibri" panose="020F0502020204030204" pitchFamily="34" charset="0"/>
                <a:cs typeface="Calibri" panose="020F0502020204030204" pitchFamily="34" charset="0"/>
                <a:sym typeface="Calibri"/>
              </a:rPr>
              <a:t>We have got </a:t>
            </a:r>
            <a:r>
              <a:rPr lang="en-IN" dirty="0">
                <a:latin typeface="Calibri" panose="020F0502020204030204" pitchFamily="34" charset="0"/>
                <a:cs typeface="Calibri" panose="020F0502020204030204" pitchFamily="34" charset="0"/>
                <a:sym typeface="Calibri"/>
              </a:rPr>
              <a:t>400</a:t>
            </a:r>
            <a:r>
              <a:rPr lang="en-IN" sz="1800" dirty="0">
                <a:solidFill>
                  <a:schemeClr val="tx1"/>
                </a:solidFill>
                <a:latin typeface="Calibri" panose="020F0502020204030204" pitchFamily="34" charset="0"/>
                <a:cs typeface="Calibri" panose="020F0502020204030204" pitchFamily="34" charset="0"/>
                <a:sym typeface="Calibri"/>
              </a:rPr>
              <a:t> rows and 8 columns in the Raw data.</a:t>
            </a:r>
            <a:endParaRPr lang="en-IN" sz="1800" dirty="0">
              <a:solidFill>
                <a:schemeClr val="tx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xmlns="" id="{021C25D1-C526-5D44-0EA7-0630E6EAF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216" y="872463"/>
            <a:ext cx="9947552" cy="5113073"/>
          </a:xfrm>
          <a:prstGeom prst="rect">
            <a:avLst/>
          </a:prstGeom>
        </p:spPr>
      </p:pic>
      <p:pic>
        <p:nvPicPr>
          <p:cNvPr id="6" name="Picture 2" descr="http://innomatics.in/wp-content/uploads/2023/01/Innomatics-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956" y="6424081"/>
            <a:ext cx="2378043" cy="4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516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1227</TotalTime>
  <Words>1745</Words>
  <Application>Microsoft Office PowerPoint</Application>
  <PresentationFormat>Widescreen</PresentationFormat>
  <Paragraphs>228</Paragraphs>
  <Slides>29</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Arial</vt:lpstr>
      <vt:lpstr>BankGothic Md BT</vt:lpstr>
      <vt:lpstr>Benton Sans Book</vt:lpstr>
      <vt:lpstr>Calibri</vt:lpstr>
      <vt:lpstr>Calibri Light</vt:lpstr>
      <vt:lpstr>Courier New</vt:lpstr>
      <vt:lpstr>gg sans</vt:lpstr>
      <vt:lpstr>Helvetica Neue</vt:lpstr>
      <vt:lpstr>Lato Black</vt:lpstr>
      <vt:lpstr>Merriweather</vt:lpstr>
      <vt:lpstr>Open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chekkara shrijani</dc:creator>
  <cp:lastModifiedBy>Lenovo</cp:lastModifiedBy>
  <cp:revision>36</cp:revision>
  <dcterms:created xsi:type="dcterms:W3CDTF">2023-03-13T08:35:26Z</dcterms:created>
  <dcterms:modified xsi:type="dcterms:W3CDTF">2023-03-17T08:01:35Z</dcterms:modified>
</cp:coreProperties>
</file>